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안녕하세요. 1팀 발표를 맡은 한지영입니다.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프로젝트 주제를 선정하기까지 많은 고민이 있었지만 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일광전구를 주제로 선정하게 된 이유와 리뉴얼 방향에 대해 발표 시작하겠습니다.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c5c23e898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c5c23e898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페이지에 위치하고 있는 상품 리스트입니다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콘텐츠 타이틀 없이 나열된 상품리스트는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[‘MD추천’, ‘BEST 상품’]과 같이 분류 목적을 명확히 하여 분류할 필요성이 있다고 판단되었습니다.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c5c23e898_9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c5c23e898_9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다음으로는 일광전구와 콜라보한 프로젝트 관련 내용입니다 /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이미지의 크기가 지나치게 커 텍스트와의 비율이 조화롭지 않아 /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좌측으로 치우친 느낌이 듭니다.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c5c23e898_1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c5c23e898_1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메뉴 인덱스 관련 내용입니다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SHOP 메뉴의 경우를 제외한 다른 카테고리 메뉴는 하위 항목이 적거나 없음에도 불구하고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제일 메뉴가 많은 높이를 기준으로 떨어져 /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원하는 메뉴로의 이동이 쉽지 않습니다.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5c23e898_3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5c23e898_3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보기 기능은 존재하긴 하지만 제대로 관리되지 않아/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 시 잘못된 위치 정보가 제공되고 있었습니다.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c5c23e898_9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c5c23e898_9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메인페이지의 하단부 구성입니다./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연관성이 떨어지는 정보들이 하나의 섹션으로 구성되어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의도 파악이 어렵다고 생각되었습니다./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계좌정보를 누르면 Q&amp;A로 연결되는 등과 같은/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잘못된 링크 연결은 사용자에게 불편함을 줍니다.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c5c23e898_3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c5c23e898_3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하단부 sns 영역과 footer입니다.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sns영역은 관리가 제대로 되지 않아 빈 공간만 노출되고 있어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재정비해야 할 필요성이 있었고/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footer는 텍스트마다 border를 주어 지저분해 보이고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오히려 가독성이 떨어진다는 의견이 있었습니다.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c5c23e898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c5c23e898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서브페이지 입니다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 페이지에 들어오지 않는 카테고리는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사용자에게 스크롤을 해야하는 불편함을 줍니다.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c5c23e898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c5c23e898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보시면 이동 경로가 없어 </a:t>
            </a:r>
            <a:r>
              <a:rPr lang="ko">
                <a:solidFill>
                  <a:schemeClr val="dk1"/>
                </a:solidFill>
              </a:rPr>
              <a:t>사용자가 어디에 위치해 있는지를 알 수 없고 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탑버튼, 퀵메뉴 또한 존재하지 않아 사용자에게 편리성을 제공하는 기능이 다소 부족하다는 느낌을 주었습니다.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c5c23e898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c5c23e898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서브페이지의 상품 이미지입니다. /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좌측 이미지는 호버를 한 이미지고 우측 이미지는 기본 이미지인데/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호버 시 뚜렷한 변화를 느끼기 어려웠습니다.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c5c23e898_1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2c5c23e898_1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디테일 페이지입니다.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좌측 이미지와 우측 이미지가 콘텐츠 길이에 상관 없이 함께 스크롤되기 때문에/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오른쪽의 판매정보 내용이 끝나면 빈공간만 보여져 공간이 낭비된다는 느낌을 주었습니다.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44885649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44885649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발표의 목차입니다.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(기획의도에서 제작방향 도출을 훑으며) 기획의도에서 경쟁사분석까지는 제가 발표를 진행하고,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(제작 방향 도출에서 최종시안을 훑으며) 제작 방향 도출부터 최종 시안까지는 원동희 씨가 발표할 예정입니다.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dd1820556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dd1820556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경쟁사 분석입니다.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선정한 첫번째 경쟁사는 루이스 폴센입니다.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세계적인 디자이너와 협업하여 혁신적인 디자인과 기술력으로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제품 라인업을 보유하고 있는 조명기기 제조업체입니다.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반응형 사이트로 이루어졌으며 고급스러운 조명을 선호하는 사람들이 주고객층 입니다./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cdd4487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3cdd4487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보통 상단에 헤더가 위치해 있는게 일반적인 반면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루이스폴센의 경우 좌측으로 헤더를 위치시켜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틀을 깬 새로운 느낌을 줍니다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c5c23e898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2c5c23e898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직관적인 아이콘을 사용해 카테고리를 구성하여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한눈에 알아보기 쉽도록한 점이 인상 깊었습니다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c5c23e898_1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2c5c23e898_1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좌측이미지는 hover가 된 상태이고 /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우측은 메뉴를 클릭한 상태입니다 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호버시 아무런 반응이 없어 답답한 느낌이고  /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클릭을 해야 화살표가 나타나 메뉴 선택에 대한 인지가 어려웠습니다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2c5c23e898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2c5c23e898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푸터에는 사용자에게 편리함을 제공하는 퀵링크 메뉴가 위치해 있어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필요한 메뉴로의 접근성이 좋았습니다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c5c23e898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c5c23e898_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이동한 카테고리 경로가 잘 나타나 있어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사용자가 현재 위치를 잘 인지할 수 있었습니다.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c5c23e898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2c5c23e898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디테일 페이지로 이동하지 않아도 색상을 클릭하면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제품의 색상별 이미지가 나타나고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슬라이더 버튼을 누르면 조명을 이용한 인테리어 사진을 참고할 수 있어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사용자에게 편리한 기능이었습니다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c5c23e898_3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c5c23e898_3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 디테일 페이지인데,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페이지에서 바로 구매를 할 수 없다는 점이 아쉬웠습니다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c5c23e898_1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c5c23e898_1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홈페이지 전체에 탑버튼의 부재로 상단 이동 시 번거로움이 있었습니다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반면 페이지 하단에 있는 다른 제품군으로 이동할 수 있는 아이콘 카테고리는 편리했습니다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정확한 제품명을 모르는 사용자들에게 직관적인 아이콘은 제품을 찾는데에 도움이 될 것 같습니다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14893a747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14893a747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 모양을 클릭하면 실측 사이즈 확인이 가능하며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 기능을 통해 내 공간에 어울리는 조명을 미리 확인할 수 있는 서비스를 제공하고 있습니다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44885649a_6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44885649a_6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아이템을 선정하게 된 이유입니다.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장기화된 언택트 시대로 홈짐, 홈오피스 등 집의 역할과 기능이 다양해졌고, 내 집 특히 ‘내 공간’에 대한 관심이 증가하였습니다.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사람들의 관심은 자연스레 인테리어 관련 소품에 집중되었고 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중 조명은 인테리어에서 빠질 수 없는 요소로 급부상하였으며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단순히 공간을 밝히는 역할만 강조되던 조명이 각 공간의 용도에 맞는 무드를 연출하는 핵심 요소로 변화하였습니다.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14893a747c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14893a747c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디테일 페이지 하단에 ‘최근 본 제품’ 섹션이 있어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이전에 봤던 아이템을 기억할 필요없이 쉽게 확인할 수 있었습니다.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14893a747c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14893a747c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한국사이트임에도 불구하고 제품정보가 한국어로 </a:t>
            </a:r>
            <a:r>
              <a:rPr lang="ko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번역되어 있지 않아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상세한</a:t>
            </a:r>
            <a:r>
              <a:rPr lang="ko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확인이 불편했습니다.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14893a747c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14893a747c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아코디언 기능을 사용하여 공간을 활용한 점이 인상깊었으며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관련된 부품 정보를 함께 볼 수 있어 구매하기에 편리했습니다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3dd1820556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3dd1820556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다음 경쟁사는 르위켄입니다 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사이트는 적응형 사이트로 제작되었으며 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가격과 종류가 다양한 상품을 제공하고 있어 넓은 고객층을 보유하고 있습니다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2c5c23e89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2c5c23e89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 인덱스 관련 내용입니다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카테고리가 세분화되어 있어 여러 경로를 통하지 않아도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판매되고 있는 제품군 확인에 편리했습니다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2c5c23e898_1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2c5c23e898_1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검색기능의 [인기 검색어] 기능과 실시간 랭킹 기능은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사용자에게 인기상품과 주력상품을 노출시켜 구매욕구를 자극합니다.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c5c23e898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2c5c23e898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세일 진행중인 카테고리별 상품이 세분화되어 있어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 확인을 빠르고 쉽게 할 수 있었습니다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2c5c23e898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2c5c23e898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슬라이드 형식의 팝업</a:t>
            </a: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사용하여 영역을 많이 차지하지 않고도 홍보가 가능했고/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깔끔한 홈페이지의 분위기와 어우러졌습니다.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c5c23e898_1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2c5c23e898_1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르위켄의 푸터는 다른 정보보다 고객센터를 제일 위로 배치했는데요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고객이 정말로 필요로하는 정보를 눈에 잘 띄게 한 부분이 고객 지향적인 회사라는 느낌을 줍니다.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같은 관점에서 업체견적문의 이메일 주소를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페이지 이동 없이 푸터에서 바로 확인할 수 있다는 점 또한 좋았습니다.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3dd1820556_1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3dd1820556_1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서브페이지 입니다.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상품명과 가격뿐만이 아닌 /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배송 관련 정보 및 세일, 적립, 재고보유와 관련된 다양한 정보를 배치하여 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디테일 페이지로 이동하지 않더라도 상품과 관련된 정보 확인이 가능했습니다.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c6b4c18d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c6b4c18d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많은 조명 회사 중에서 일광전구를 선정한 이유는 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 문화 속에서 아날로그적인 감성을 추구하는 소비자층이 늘어나며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일상을 따뜻하게 채워주는 전구의 가치가 높이 평가되고 있다고 보았기 때문입니다.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운영중인 홈페이지가 레이아웃을 비롯해 사용성이 떨어져 보인다는 다수의 의견이 있어 </a:t>
            </a:r>
            <a:r>
              <a:rPr lang="ko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'일광전구' 사이트를 리뉴얼 대상 사이트로 선정</a:t>
            </a: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하였습니다.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정보에 대한 접근성, 홈페이지 사용성 개선 등 사용자가 더욱 편리하게 이용할 수 있는 사이트로 리뉴얼하고자 합니다.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2c5c23e898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2c5c23e898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고객센터의 ‘주요서비스 바로가기’ 부분이 다른 사이트에 비해 크게 위치해 클릭하기 쉬웠고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아코디언 형식으로 정리한 FAQ 부분은 페이지간의 이동 없이 정보 확인이 가능했습니다.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2c5c23e898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2c5c23e898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디테일 페이지입니다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디테일 페이지 내 카테고리 이동 경로가 잘 나타나 있어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사용자의 위치 파악이 편리했습니다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2c5c23e898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2c5c23e898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탭메뉴 형식으로 스크롤 시 카테고리가 상단에 고정되며 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스크롤 이동 없이 정보 확인이 가능했습니다.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3dd1820556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3dd1820556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안녕하십니까. 저는 이어서 발표를 맡은 1팀 원동희입니다.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앞에서 발표한 분석을 바탕으로 제작방향을 도출해보았습니다 /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이미지를 크게 배치하여 최소한의 정보로 소비자의 시선을 사로잡는 것이 트렌드라고 판단했고 /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바탕으로 제작 방향에 맞는 키워드를 선정해보았습니다 /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조화로운, 따뜻한, 감각적인 이것이 저희가 선정한 키워드입니다. /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맞춰 사용자가 자신의 공간과 ‘조화’를 이룰 수 있는 제품을 선택할 수 있도록 가이드라인을 제시하는 홈페이지를 제작하고자 합니다.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(이슈콘텐츠인 '내 공간에 맞는 조명'을 통해 공간 분위기에 어울리는 제품 선택이 가능하도록 콘텐츠 및 상품 정보 제공)</a:t>
            </a:r>
            <a:endParaRPr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빛을 통해 공간을 따뜻하게 만들고자 하는 일광전구 브랜드 이미지를 구축하기 위해 포인트 컬러를 주황계열로 사용하여 따뜻한 느낌을 주고자 합니다./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과감한 레이아웃 배치와 이미지 사용으로 감각적인 느낌을 주고자 합니다.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14893a747c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14893a747c_7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이와 같은 분석을 바탕으로 제작방향을 도출해보았습니다 /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 및 경쟁사 분석 결과 이미지를 크게 배치하여 최소한의 정보로 소비자의 시선을 사로잡는 것이 트렌드라고 판단했습니다.</a:t>
            </a: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 위치 수정과 콘텐츠 사이즈 조절 및 column grid를 사용하여 안정감 있는 레이아웃으로 만들고자 합니다.</a:t>
            </a: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전체를 차지하는 풀다운 메뉴를 재구성하여 사용자의 접근성 및 사용성을 증대하려 합니다.</a:t>
            </a: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패스, 탑버튼 및 퀵메뉴, 필터링 등 편의 기능을 추가할 예정이며 /</a:t>
            </a: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공간에 맞는 조명 추천을 이슈 콘텐츠로 정하여 인테리어 정보를 제공하는 동시에 판매량 증가를 기대해봅니다.</a:t>
            </a: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기존의 깔끔한 느낌은 유지하되, 사용성을 높일 수 있는 것으로 제작 방향을 도출하였습니다.</a:t>
            </a:r>
            <a:endParaRPr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145324c3f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145324c3f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컬러플랜입니다.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전구를 생각하면 떠오르는 주광색의 색감을 나타내는 색으로 포인트 컬러를 선정하였습니다.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서브컬러로는 포인트 컬러가 잘 돋보이면서도 조화를 이룰 수 있는 주황빛이 약간 가미된 검정계열로 선정하였으며,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메인컬러는 은은한 조명의 느낌을 살릴 수 있는 아이보리 계열로 선정하였습니다.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2145324c3f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2145324c3f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폰트플랜입니다.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영문폰트는 poppins를 사용하여 동글동글한 전구의 느낌을 주고자 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한글 폰트로는 noto sans korean을 사용하여 깔끔한 느낌으로 가되,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포인트가 필요한 부분에서는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serif체로 포인트를 줄 예정입니다.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폰트 사이즈는 메인 14px 서브 11~12px로 정했습니다.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2145324c3f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2145324c3f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다음은 메뉴 인덱스입니다 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기존의 카테고리는 알파벳을 기준으로 분류하여 직관성이 떨어진다는 의견이 있어 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카테고리 재분류를 통해 이점을 보완하고자 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세부 메뉴가 제일 많은 shop 카테고리는 hover시 화면 높이에 맞춰 아래로 꽉 차게 떨어질 예정이며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메뉴가 적은 카테고리의 경우에는 가로 한 줄로 떨어져 보일 예정입니다.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14893a747c_7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14893a747c_7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width를 1420px로 정하였고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1column이 100px, 1gutter가 20px인 12 column 그리드를 사용하여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웹표준에 맞게 제작하려 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(화면을 가리키며)사용 프로그램은 이와 같습니다.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3c6b4c18d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3c6b4c18d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최종시안 메인페이지의 전체적인 모습입니다.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c5c23e89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c5c23e89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저희 팀원들이 생각해본 일광전구의 이미지는 이렇게나 다양했는데요.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이 중에서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(이미지를 하나씩 가리키며)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감각적인, 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따뜻한, 조화로운을 핵심 키워드로 선정하였습니다.</a:t>
            </a:r>
            <a:endParaRPr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3dd1820556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3dd1820556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헤더와 비주얼 메인을 한 화면에 꽉차게 구성하였습니다.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비주얼 메인 영역은 스와이퍼 슬라이더를 사용하여 여러 이미지가 보이게 하려합니다.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3dd1820556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3dd1820556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비주얼 메인 아래쪽으로 신제품과 베스트 상품존을 배치하였고 슬라이더 방식으로 구현하고자 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섹션 콘텐츠 구성을 다르게 하여 단조로운 느낌을 피하고자 하였습니다.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탑버튼과 쇼핑 히스토리 버튼을 우측 하단부에 고정하여 사용자의 편의를 높이고자 하였습니다.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3dd1820556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3dd1820556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다음으로는 이슈 콘텐츠입니다.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공간에 맞는 조명을 추천하는 내용의 콘텐츠로 탭메뉴 형식으로 구성했고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우측에 나열된 상품을 선택하면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좌측에 해당 상품의 인테리어 이미지가 나타나는 방식입니다.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3dd1820556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3dd1820556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영역은 브랜드 스토리입니다.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일광전구가 나아가고자 하는 방향에 대한 내용을 간단하게 보여주고,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더보기 버튼을 통해 자세히 확인할 수 있도록 구성했습니다.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마지막으로 일광전구에서 운영중인 인스타그램 콘텐츠를 롤링 스와이퍼 형태로 보이게 할 예정입니다.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3dd1820556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3dd1820556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푸터는 많은 정보를 배치하지 않고 깔끔하게 구성해보았습니다.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 편의성을 위해 고객센터 영역을 크게 배치하였고,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sns 홍보를 위해 아이콘을 한번 더 배치하였습니다.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3c6b4c18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3c6b4c18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서브페이지입니다.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3dd1820556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3dd1820556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 패스를 추가하여 사용자의 현재 위치를 알리고자 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재분류한 카테고리를 </a:t>
            </a:r>
            <a:r>
              <a:rPr lang="ko">
                <a:solidFill>
                  <a:schemeClr val="dk1"/>
                </a:solidFill>
              </a:rPr>
              <a:t>직관적인 아이콘을 사용하여 사용자가 이해하기 쉽게 하려합니다.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3dd1820556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3dd1820556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칼럼을 이용하여 한줄에 4개의 상품을 배치해/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큰 이미지와 최소한 상품 정보로 깔끔하게 구성해보았습니다.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페이지네이션을 사용하여 이전 페이지와 다음 페이지간의 이동을 쉽게하려 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3c6b4c18d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3c6b4c18d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마지막으로 디테일 페이지의 전체적인 모습입니다.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3dd1820556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3dd1820556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크게 좌측과 우측으로 영역을 나누어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좌측에는 상품 이미지를 배치하였고, 슬라이드 형태로 이미지가 보여집니다.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우측은 상품명 및 가격등 상품에 대한 정보를 배치하였습니다.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c5c23e898_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c5c23e898_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기획의도에 맞춰 타겟을 설정해보았습니다.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“빛을 만들어 세상을 밝히고 따뜻하게 만들자”는 일광전구의 슬로건인 we make light와 /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요즘 시대를 잘 반영한 신조어인 혼코노미를 결합하여 타겟 선정을 하였습니다. /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타겟으로는 일터이자 안식처를 나만의 취향으로 채워가는 2~30대 재택 근무자이며 /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서브타겟은 창업을 시작하며 가게 공간을 꾸미게 된 신규 창업자 및 소상공인입니다.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3dd1820556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3dd1820556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스크롤 시 해당 정보에 맞춰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좌측과 우측 개별로 스크롤이 진행되도록 구성하였습니다.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좌측에는 상품상세 정보를 탭메뉴 형식으로 스크롤시 고정되도록 배치하였고,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우측에는 구매 관련 정보를 아코디언 형식으로 배치하여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공간을 낭비하지 않고 필요한 정보만 확인 가능하도록 하였습니다.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3dd1820556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3dd1820556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탭메뉴는 상세정보,/ notice, .(슬라이드 한 장씩 넘김)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3dd1820556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3dd1820556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리뷰, (슬라이드 한 장씩 넘김)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3dd1820556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3dd1820556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문의/로 구성했습니다.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메인, 서브, 디테일 페이지의 시안을 보신 것 처럼/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저희는 감각적인, 따뜻한, 조화로운의 키워드를 살려 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일광전구의 브랜드 이미지를 잃지 않는 선에서 웹페이지를 리뉴얼하려 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2d216e4e9d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2d216e4e9d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팀프로젝트를 통해 어떻게 하면 사용자에게 편의성을 제공할 수 있을지에 대해 많이 고민했고 덕분에 많이 배울 수 있었습니다.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더 나은 사용자 경험을 제공하며, 구매 과정을 간편하게 하면서도/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감각적인 디자인을 유지하는 것이 얼마나 힘든 일인지 몸소 체험했고/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소통과 협업의 중요성 또한 깨닫게 되었습니다.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발표가 우리 모두의 개발자 여정에 도움이 되길 바랍니다.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지금까지 1팀의 일광전구 리뉴얼 팀프로젝트 발표였습니다. 발표를 들어 주셔서 감사합니다.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3c6b4c18d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3c6b4c18d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dd4461d8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dd4461d8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자사분석입니다.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선정한 일광전구는 국내 유일의 백열전구 제조사로서,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최근 전구 회사에서 조명 기구 회사로 사업 방향을 전환했습니다.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웹사이트는 반응형 사이트로 아날로그 감성의 조명을 선호하는 사람들이 주고객층 입니다./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c5c23e898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c5c23e898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페이지입니다.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로고의 위치가 우측 세로형태로 되어 있어/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배너 이미지의 일부분인지 로고인지 인지하기 어렵습니다.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c5c23e898_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c5c23e898_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 이미지는 일광전구 카테고리 분류인데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알파벳 이니셜로 나열된 카테고리 구성은 사용자가 한번에 그 의미를 알아차리기에 /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어려움이 있었습니다.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7731750" y="3569875"/>
            <a:ext cx="766200" cy="766200"/>
          </a:xfrm>
          <a:prstGeom prst="ellipse">
            <a:avLst/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688175" y="2308050"/>
            <a:ext cx="5885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3B3B3B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적응형 웹페이지 리뉴얼 팀프로젝트</a:t>
            </a:r>
            <a:endParaRPr sz="2600">
              <a:solidFill>
                <a:srgbClr val="3B3B3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75" y="1779611"/>
            <a:ext cx="1506375" cy="47373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819500" y="3811025"/>
            <a:ext cx="5907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1팀</a:t>
            </a:r>
            <a:endParaRPr sz="2000" b="1">
              <a:solidFill>
                <a:schemeClr val="accen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75" y="546800"/>
            <a:ext cx="948489" cy="112078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562625" y="4336075"/>
            <a:ext cx="3411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[ </a:t>
            </a:r>
            <a:r>
              <a:rPr lang="ko" sz="1000">
                <a:solidFill>
                  <a:srgbClr val="3B3B3B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원동희, 이기연, 장현정, 정은주, 최연정, 한지영</a:t>
            </a:r>
            <a:r>
              <a:rPr lang="ko" sz="10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]</a:t>
            </a:r>
            <a:endParaRPr sz="10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2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8" name="Google Shape;218;p22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22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" name="Google Shape;220;p22"/>
          <p:cNvSpPr txBox="1"/>
          <p:nvPr/>
        </p:nvSpPr>
        <p:spPr>
          <a:xfrm>
            <a:off x="2155025" y="3129488"/>
            <a:ext cx="660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156" y="958325"/>
            <a:ext cx="6606598" cy="2985942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" name="Google Shape;222;p22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2031163" y="4258285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구분이 명확하지 않은 콘텐츠 카테고리 구성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항목별 카테고리(MD추천, BEST상품) 분류 필요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8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3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23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23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t="5188" b="32749"/>
          <a:stretch/>
        </p:blipFill>
        <p:spPr>
          <a:xfrm>
            <a:off x="2031175" y="899675"/>
            <a:ext cx="4145276" cy="3591572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" name="Google Shape;235;p23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357200" y="2114550"/>
            <a:ext cx="9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1954963" y="4644600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이미지의 크기가 너무 커서 텍스트와의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비율이 조화롭지 않아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좌측으로 치우친 느낌</a:t>
            </a:r>
            <a:endParaRPr sz="90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9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4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24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24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24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00" y="899675"/>
            <a:ext cx="5885476" cy="21779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175" y="2388412"/>
            <a:ext cx="5903924" cy="1722139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2" name="Google Shape;252;p24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1954963" y="4363508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전체를 차지하는 풀다운 메뉴 영역은 원하는 카테고리로의 </a:t>
            </a:r>
            <a:r>
              <a:rPr lang="ko" sz="900" b="1" dirty="0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접근성 저하</a:t>
            </a:r>
            <a:endParaRPr sz="900" b="1" dirty="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10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25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25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450" y="825723"/>
            <a:ext cx="5629074" cy="101055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25"/>
          <p:cNvPicPr preferRelativeResize="0"/>
          <p:nvPr/>
        </p:nvPicPr>
        <p:blipFill rotWithShape="1">
          <a:blip r:embed="rId4">
            <a:alphaModFix/>
          </a:blip>
          <a:srcRect b="14908"/>
          <a:stretch/>
        </p:blipFill>
        <p:spPr>
          <a:xfrm>
            <a:off x="2062450" y="2233025"/>
            <a:ext cx="2318825" cy="25318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25"/>
          <p:cNvSpPr/>
          <p:nvPr/>
        </p:nvSpPr>
        <p:spPr>
          <a:xfrm>
            <a:off x="2210300" y="1366925"/>
            <a:ext cx="1300500" cy="294900"/>
          </a:xfrm>
          <a:prstGeom prst="rect">
            <a:avLst/>
          </a:prstGeom>
          <a:noFill/>
          <a:ln w="28575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8234"/>
              </a:solidFill>
            </a:endParaRPr>
          </a:p>
        </p:txBody>
      </p:sp>
      <p:grpSp>
        <p:nvGrpSpPr>
          <p:cNvPr id="266" name="Google Shape;266;p25"/>
          <p:cNvGrpSpPr/>
          <p:nvPr/>
        </p:nvGrpSpPr>
        <p:grpSpPr>
          <a:xfrm rot="5400000">
            <a:off x="2749271" y="1951389"/>
            <a:ext cx="178456" cy="166532"/>
            <a:chOff x="4692597" y="3958042"/>
            <a:chExt cx="1033329" cy="898718"/>
          </a:xfrm>
        </p:grpSpPr>
        <p:cxnSp>
          <p:nvCxnSpPr>
            <p:cNvPr id="267" name="Google Shape;267;p25"/>
            <p:cNvCxnSpPr/>
            <p:nvPr/>
          </p:nvCxnSpPr>
          <p:spPr>
            <a:xfrm>
              <a:off x="5277426" y="3958042"/>
              <a:ext cx="448500" cy="448500"/>
            </a:xfrm>
            <a:prstGeom prst="straightConnector1">
              <a:avLst/>
            </a:prstGeom>
            <a:noFill/>
            <a:ln w="28575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" name="Google Shape;268;p25"/>
            <p:cNvCxnSpPr/>
            <p:nvPr/>
          </p:nvCxnSpPr>
          <p:spPr>
            <a:xfrm flipH="1">
              <a:off x="5278346" y="4410360"/>
              <a:ext cx="446400" cy="446400"/>
            </a:xfrm>
            <a:prstGeom prst="straightConnector1">
              <a:avLst/>
            </a:prstGeom>
            <a:noFill/>
            <a:ln w="28575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" name="Google Shape;269;p25"/>
            <p:cNvCxnSpPr/>
            <p:nvPr/>
          </p:nvCxnSpPr>
          <p:spPr>
            <a:xfrm rot="10800000">
              <a:off x="4692597" y="4408367"/>
              <a:ext cx="1025100" cy="0"/>
            </a:xfrm>
            <a:prstGeom prst="straightConnector1">
              <a:avLst/>
            </a:prstGeom>
            <a:noFill/>
            <a:ln w="28575" cap="flat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0" name="Google Shape;270;p25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4613871" y="2233025"/>
            <a:ext cx="4066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지도보기 기능의 방치로 인한 </a:t>
            </a:r>
            <a:r>
              <a:rPr lang="ko" sz="900" b="1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잘못된 위치 정보</a:t>
            </a:r>
            <a:r>
              <a:rPr lang="ko" sz="900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endParaRPr sz="90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11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26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26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26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26"/>
          <p:cNvSpPr txBox="1"/>
          <p:nvPr/>
        </p:nvSpPr>
        <p:spPr>
          <a:xfrm>
            <a:off x="2155025" y="3129488"/>
            <a:ext cx="660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t="67163"/>
          <a:stretch/>
        </p:blipFill>
        <p:spPr>
          <a:xfrm>
            <a:off x="2046600" y="923975"/>
            <a:ext cx="6685999" cy="306497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2" name="Google Shape;282;p26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1954963" y="4265131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의도 파악이 어려운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콘텐츠 배열 및 구성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잘못 연결된 링크</a:t>
            </a:r>
            <a:endParaRPr sz="90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12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27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2" name="Google Shape;292;p27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" name="Google Shape;293;p27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4" name="Google Shape;294;p27"/>
          <p:cNvPicPr preferRelativeResize="0"/>
          <p:nvPr/>
        </p:nvPicPr>
        <p:blipFill rotWithShape="1">
          <a:blip r:embed="rId3">
            <a:alphaModFix/>
          </a:blip>
          <a:srcRect t="36370"/>
          <a:stretch/>
        </p:blipFill>
        <p:spPr>
          <a:xfrm>
            <a:off x="2044075" y="899675"/>
            <a:ext cx="5169374" cy="2962074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5" name="Google Shape;295;p27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1933863" y="4110000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인스타그램 영역이 지나치게 넓으며, 텍스트만을 사용하여 SNS인지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한눈에 파악하기 난해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1933863" y="4338600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그리드 형태를 사용한 footer영역이 주는 딱딱한 느낌</a:t>
            </a:r>
            <a:endParaRPr sz="90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13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28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" name="Google Shape;306;p28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8" name="Google Shape;308;p28"/>
          <p:cNvSpPr txBox="1"/>
          <p:nvPr/>
        </p:nvSpPr>
        <p:spPr>
          <a:xfrm>
            <a:off x="2155025" y="3129488"/>
            <a:ext cx="660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서브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7" y="899675"/>
            <a:ext cx="6730451" cy="3188117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p28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2010063" y="4378575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페이지에 들어오지 않는 카테고리 구성과 배열로 인해 스크롤을 해야하는</a:t>
            </a:r>
            <a:r>
              <a:rPr lang="ko" sz="900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불편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14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29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29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29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29"/>
          <p:cNvSpPr txBox="1"/>
          <p:nvPr/>
        </p:nvSpPr>
        <p:spPr>
          <a:xfrm>
            <a:off x="2155025" y="3129488"/>
            <a:ext cx="6606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서브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7" y="899675"/>
            <a:ext cx="6606601" cy="2872276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6" name="Google Shape;326;p29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1967463" y="4046375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경로(path)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부재</a:t>
            </a:r>
            <a:endParaRPr sz="90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1967463" y="4277075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탑버튼, 퀵메뉴 등 사용자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편리성 제공 기능 부재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15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30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30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30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30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서브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 rotWithShape="1">
          <a:blip r:embed="rId3">
            <a:alphaModFix/>
          </a:blip>
          <a:srcRect b="11504"/>
          <a:stretch/>
        </p:blipFill>
        <p:spPr>
          <a:xfrm>
            <a:off x="2031175" y="899675"/>
            <a:ext cx="5431675" cy="2871701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0" name="Google Shape;340;p30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30"/>
          <p:cNvSpPr txBox="1"/>
          <p:nvPr/>
        </p:nvSpPr>
        <p:spPr>
          <a:xfrm>
            <a:off x="2010063" y="4030500"/>
            <a:ext cx="5998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hover 했을 때(우측)와 하지 않았을 때의 차이가 크지 않아 명확하지 않은 구분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Hover시 제품의 디테일 이미지 또는 인테리어된 이미지가 나타나는 것도 고려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16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425" y="1041175"/>
            <a:ext cx="2579625" cy="25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175" y="1038075"/>
            <a:ext cx="2579600" cy="2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 txBox="1"/>
          <p:nvPr/>
        </p:nvSpPr>
        <p:spPr>
          <a:xfrm>
            <a:off x="4838450" y="3296950"/>
            <a:ext cx="59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hover </a:t>
            </a:r>
            <a:endParaRPr sz="12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31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31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31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3" name="Google Shape;353;p31"/>
          <p:cNvSpPr/>
          <p:nvPr/>
        </p:nvSpPr>
        <p:spPr>
          <a:xfrm>
            <a:off x="551551" y="899675"/>
            <a:ext cx="11790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492601" y="923975"/>
            <a:ext cx="129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3-3. 디테일 페이지</a:t>
            </a:r>
            <a:endParaRPr sz="95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600" y="923975"/>
            <a:ext cx="485146" cy="3584353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681" y="923975"/>
            <a:ext cx="2887832" cy="3584353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7" name="Google Shape;357;p31"/>
          <p:cNvSpPr/>
          <p:nvPr/>
        </p:nvSpPr>
        <p:spPr>
          <a:xfrm>
            <a:off x="2079451" y="923975"/>
            <a:ext cx="511200" cy="666900"/>
          </a:xfrm>
          <a:prstGeom prst="rect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8" name="Google Shape;358;p31"/>
          <p:cNvCxnSpPr/>
          <p:nvPr/>
        </p:nvCxnSpPr>
        <p:spPr>
          <a:xfrm>
            <a:off x="2592965" y="923975"/>
            <a:ext cx="267000" cy="0"/>
          </a:xfrm>
          <a:prstGeom prst="straightConnector1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1"/>
          <p:cNvCxnSpPr/>
          <p:nvPr/>
        </p:nvCxnSpPr>
        <p:spPr>
          <a:xfrm>
            <a:off x="2592965" y="1592033"/>
            <a:ext cx="273600" cy="2916300"/>
          </a:xfrm>
          <a:prstGeom prst="straightConnector1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1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5765225" y="923975"/>
            <a:ext cx="37515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이미지와 상품 설명으로 왼쪽과 오른쪽 영역 분리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스크롤 시 상품 설명 종료 후 상세 이미지만 스크롤 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되어 화면 공간 활용이 부족한 느낌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17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650075" y="1948625"/>
            <a:ext cx="552000" cy="552000"/>
          </a:xfrm>
          <a:prstGeom prst="ellipse">
            <a:avLst/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6533775" y="879900"/>
            <a:ext cx="1839900" cy="31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타겟설정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제작방향 도출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Color Plan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Font Plan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인덱스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기법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29845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Malgun Gothic"/>
              <a:buAutoNum type="arabicPeriod"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639933" y="2108262"/>
            <a:ext cx="1188300" cy="4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sz="1800" b="1">
              <a:solidFill>
                <a:schemeClr val="accent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435850" y="4764900"/>
            <a:ext cx="830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32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368;p32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32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32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125" y="1908500"/>
            <a:ext cx="6457774" cy="27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 rotWithShape="1">
          <a:blip r:embed="rId4">
            <a:alphaModFix/>
          </a:blip>
          <a:srcRect t="24108" b="30033"/>
          <a:stretch/>
        </p:blipFill>
        <p:spPr>
          <a:xfrm>
            <a:off x="3858525" y="929275"/>
            <a:ext cx="3234975" cy="7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18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975" y="788100"/>
            <a:ext cx="6673257" cy="3179926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81" name="Google Shape;381;p33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33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33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1971650" y="4169100"/>
            <a:ext cx="680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보통 상단에 위치해 있는 헤더와 달리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좌측에 위치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19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5" y="859375"/>
            <a:ext cx="6801899" cy="229216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95" name="Google Shape;395;p34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6" name="Google Shape;396;p34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34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1898200" y="3411875"/>
            <a:ext cx="6801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직관적인 아이콘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사용해 사용자가 자신이 원하는 디자인의 조명기구를 검색하고 선택하기 편리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20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35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35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0" name="Google Shape;410;p35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760" y="1005175"/>
            <a:ext cx="2492965" cy="31938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2" name="Google Shape;412;p35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1983750" y="4435425"/>
            <a:ext cx="4654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카테고리는 hover 기능에 따른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시각적인 변화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없어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파악이 난해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175" y="1005175"/>
            <a:ext cx="2446166" cy="3193798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8" name="Google Shape;418;p35"/>
          <p:cNvSpPr txBox="1"/>
          <p:nvPr/>
        </p:nvSpPr>
        <p:spPr>
          <a:xfrm>
            <a:off x="1983750" y="774475"/>
            <a:ext cx="56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Hover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4578325" y="774475"/>
            <a:ext cx="56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Click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21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5" y="883675"/>
            <a:ext cx="6711699" cy="25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36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8" name="Google Shape;428;p36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9" name="Google Shape;429;p36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1955350" y="3656938"/>
            <a:ext cx="6638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퀵 링크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판매처 찾기, 지원 및 FAQ 등으로 접근 가능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22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p37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1" name="Google Shape;441;p37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2" name="Google Shape;442;p37"/>
          <p:cNvPicPr preferRelativeResize="0"/>
          <p:nvPr/>
        </p:nvPicPr>
        <p:blipFill rotWithShape="1">
          <a:blip r:embed="rId3">
            <a:alphaModFix/>
          </a:blip>
          <a:srcRect b="6672"/>
          <a:stretch/>
        </p:blipFill>
        <p:spPr>
          <a:xfrm>
            <a:off x="2031175" y="1142800"/>
            <a:ext cx="6559100" cy="3560299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3" name="Google Shape;443;p37"/>
          <p:cNvSpPr/>
          <p:nvPr/>
        </p:nvSpPr>
        <p:spPr>
          <a:xfrm>
            <a:off x="2565650" y="1260100"/>
            <a:ext cx="1392300" cy="246300"/>
          </a:xfrm>
          <a:prstGeom prst="rect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4" name="Google Shape;444;p37"/>
          <p:cNvCxnSpPr/>
          <p:nvPr/>
        </p:nvCxnSpPr>
        <p:spPr>
          <a:xfrm rot="10800000" flipH="1">
            <a:off x="3766875" y="886050"/>
            <a:ext cx="578700" cy="375300"/>
          </a:xfrm>
          <a:prstGeom prst="bentConnector3">
            <a:avLst>
              <a:gd name="adj1" fmla="val 1352"/>
            </a:avLst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37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4384225" y="755150"/>
            <a:ext cx="411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path 기능을 통해 사용자의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위치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어딘지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명확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하게 인지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서브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7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23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/>
          <p:nvPr/>
        </p:nvSpPr>
        <p:spPr>
          <a:xfrm>
            <a:off x="1993100" y="4324125"/>
            <a:ext cx="357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색상을 클릭하면 제품의 다양한 색상을 비교해 볼 수 있어 편리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다만,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필터링 기능(신상품, 가격순)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없어 아쉬움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7" name="Google Shape;457;p38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p38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p38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0" name="Google Shape;460;p38"/>
          <p:cNvPicPr preferRelativeResize="0"/>
          <p:nvPr/>
        </p:nvPicPr>
        <p:blipFill rotWithShape="1">
          <a:blip r:embed="rId3">
            <a:alphaModFix/>
          </a:blip>
          <a:srcRect t="11917"/>
          <a:stretch/>
        </p:blipFill>
        <p:spPr>
          <a:xfrm>
            <a:off x="2031175" y="883674"/>
            <a:ext cx="6492825" cy="33025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1" name="Google Shape;461;p38"/>
          <p:cNvSpPr/>
          <p:nvPr/>
        </p:nvSpPr>
        <p:spPr>
          <a:xfrm>
            <a:off x="4393633" y="3960187"/>
            <a:ext cx="1299300" cy="175800"/>
          </a:xfrm>
          <a:prstGeom prst="rect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"/>
          <p:cNvSpPr txBox="1"/>
          <p:nvPr/>
        </p:nvSpPr>
        <p:spPr>
          <a:xfrm>
            <a:off x="5865224" y="4324125"/>
            <a:ext cx="2850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74151"/>
                </a:solidFill>
                <a:highlight>
                  <a:schemeClr val="lt1"/>
                </a:highlight>
              </a:rPr>
              <a:t>슬라이더를 통한 인테리어 조명 다양성 시각화 및 </a:t>
            </a:r>
            <a:endParaRPr sz="9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74151"/>
                </a:solidFill>
                <a:highlight>
                  <a:schemeClr val="lt1"/>
                </a:highlight>
              </a:rPr>
              <a:t>      조명 구매에 도움되는 기능 제안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3" name="Google Shape;463;p38"/>
          <p:cNvCxnSpPr>
            <a:stCxn id="464" idx="6"/>
          </p:cNvCxnSpPr>
          <p:nvPr/>
        </p:nvCxnSpPr>
        <p:spPr>
          <a:xfrm>
            <a:off x="8389400" y="2839000"/>
            <a:ext cx="204600" cy="1433400"/>
          </a:xfrm>
          <a:prstGeom prst="bentConnector2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38"/>
          <p:cNvSpPr/>
          <p:nvPr/>
        </p:nvSpPr>
        <p:spPr>
          <a:xfrm>
            <a:off x="8055500" y="2672050"/>
            <a:ext cx="333900" cy="333900"/>
          </a:xfrm>
          <a:prstGeom prst="ellipse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5" name="Google Shape;465;p38"/>
          <p:cNvCxnSpPr>
            <a:stCxn id="456" idx="3"/>
          </p:cNvCxnSpPr>
          <p:nvPr/>
        </p:nvCxnSpPr>
        <p:spPr>
          <a:xfrm rot="10800000" flipH="1">
            <a:off x="5572400" y="4143375"/>
            <a:ext cx="120600" cy="411600"/>
          </a:xfrm>
          <a:prstGeom prst="bentConnector2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p38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8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8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서브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24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468" y="1321658"/>
            <a:ext cx="4472606" cy="2622392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7" name="Google Shape;4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075" y="883675"/>
            <a:ext cx="3972101" cy="19774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700" y="2196500"/>
            <a:ext cx="12382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9"/>
          <p:cNvSpPr/>
          <p:nvPr/>
        </p:nvSpPr>
        <p:spPr>
          <a:xfrm>
            <a:off x="2541475" y="2333025"/>
            <a:ext cx="949500" cy="459600"/>
          </a:xfrm>
          <a:prstGeom prst="rect">
            <a:avLst/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cxnSp>
        <p:nvCxnSpPr>
          <p:cNvPr id="480" name="Google Shape;480;p39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39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2" name="Google Shape;482;p39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39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39"/>
          <p:cNvSpPr txBox="1"/>
          <p:nvPr/>
        </p:nvSpPr>
        <p:spPr>
          <a:xfrm>
            <a:off x="1959750" y="4214325"/>
            <a:ext cx="641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651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디테일 페이지를 통해 바로 구매할 수 있는 시스템이 아니라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불편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(딜러 찾기, 판매처 찾기를 통해 구매 가능)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39"/>
          <p:cNvSpPr/>
          <p:nvPr/>
        </p:nvSpPr>
        <p:spPr>
          <a:xfrm>
            <a:off x="2557475" y="2331725"/>
            <a:ext cx="933600" cy="459600"/>
          </a:xfrm>
          <a:prstGeom prst="rect">
            <a:avLst/>
          </a:prstGeom>
          <a:noFill/>
          <a:ln w="3810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디테일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39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25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p40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5" name="Google Shape;495;p40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6" name="Google Shape;496;p40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7" name="Google Shape;497;p40"/>
          <p:cNvSpPr txBox="1"/>
          <p:nvPr/>
        </p:nvSpPr>
        <p:spPr>
          <a:xfrm>
            <a:off x="2031175" y="2491500"/>
            <a:ext cx="65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74151"/>
                </a:solidFill>
                <a:highlight>
                  <a:schemeClr val="lt1"/>
                </a:highlight>
              </a:rPr>
              <a:t>탑버튼 부재에 따른 페이지 상단 이동 시 스크롤 </a:t>
            </a:r>
            <a:r>
              <a:rPr lang="ko" sz="900" b="1">
                <a:solidFill>
                  <a:srgbClr val="FD823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피로감</a:t>
            </a:r>
            <a:r>
              <a:rPr lang="ko" sz="900">
                <a:solidFill>
                  <a:srgbClr val="374151"/>
                </a:solidFill>
                <a:highlight>
                  <a:schemeClr val="lt1"/>
                </a:highlight>
              </a:rPr>
              <a:t> 존재</a:t>
            </a:r>
            <a:endParaRPr sz="900">
              <a:solidFill>
                <a:srgbClr val="3F3F3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8" name="Google Shape;4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274" y="708475"/>
            <a:ext cx="6250556" cy="166897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9" name="Google Shape;4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275" y="2969625"/>
            <a:ext cx="3741587" cy="166897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0" name="Google Shape;500;p40"/>
          <p:cNvSpPr txBox="1"/>
          <p:nvPr/>
        </p:nvSpPr>
        <p:spPr>
          <a:xfrm>
            <a:off x="5901575" y="3480863"/>
            <a:ext cx="30321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스크롤을 내렸을 때 다른 제품 페이지로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바로 이동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수 있는 유용한 기능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65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직관적인 아이콘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사용으로 램프의 이름을 모르더라도 일러스트를 보고 유추 가능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1" name="Google Shape;501;p40"/>
          <p:cNvCxnSpPr>
            <a:endCxn id="500" idx="0"/>
          </p:cNvCxnSpPr>
          <p:nvPr/>
        </p:nvCxnSpPr>
        <p:spPr>
          <a:xfrm>
            <a:off x="5270825" y="3271763"/>
            <a:ext cx="2146800" cy="209100"/>
          </a:xfrm>
          <a:prstGeom prst="bentConnector2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40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40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40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디테일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40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26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" name="Google Shape;512;p41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" name="Google Shape;513;p41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4" name="Google Shape;514;p41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41"/>
          <p:cNvSpPr txBox="1"/>
          <p:nvPr/>
        </p:nvSpPr>
        <p:spPr>
          <a:xfrm>
            <a:off x="2031175" y="4007200"/>
            <a:ext cx="3404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모양 아이콘을 클릭하면 사이즈 확인 가능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41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376" y="883675"/>
            <a:ext cx="2409385" cy="241357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9" name="Google Shape;519;p41"/>
          <p:cNvPicPr preferRelativeResize="0"/>
          <p:nvPr/>
        </p:nvPicPr>
        <p:blipFill rotWithShape="1">
          <a:blip r:embed="rId4">
            <a:alphaModFix/>
          </a:blip>
          <a:srcRect t="7629"/>
          <a:stretch/>
        </p:blipFill>
        <p:spPr>
          <a:xfrm>
            <a:off x="2680700" y="1384175"/>
            <a:ext cx="2463200" cy="23751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0" name="Google Shape;520;p41"/>
          <p:cNvSpPr/>
          <p:nvPr/>
        </p:nvSpPr>
        <p:spPr>
          <a:xfrm>
            <a:off x="4246150" y="865675"/>
            <a:ext cx="270600" cy="270600"/>
          </a:xfrm>
          <a:prstGeom prst="ellipse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1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41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디테일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3" name="Google Shape;5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201" y="883675"/>
            <a:ext cx="3554875" cy="23143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4" name="Google Shape;524;p41"/>
          <p:cNvPicPr preferRelativeResize="0"/>
          <p:nvPr/>
        </p:nvPicPr>
        <p:blipFill rotWithShape="1">
          <a:blip r:embed="rId6">
            <a:alphaModFix/>
          </a:blip>
          <a:srcRect t="13211" b="9208"/>
          <a:stretch/>
        </p:blipFill>
        <p:spPr>
          <a:xfrm>
            <a:off x="6349635" y="1169268"/>
            <a:ext cx="926291" cy="1743124"/>
          </a:xfrm>
          <a:prstGeom prst="rect">
            <a:avLst/>
          </a:prstGeom>
          <a:noFill/>
          <a:ln w="3810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5" name="Google Shape;525;p41"/>
          <p:cNvSpPr txBox="1"/>
          <p:nvPr/>
        </p:nvSpPr>
        <p:spPr>
          <a:xfrm>
            <a:off x="5212287" y="4007200"/>
            <a:ext cx="3686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AR 기능을 제공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공간에 어울리는 조명과 사이즈를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파악하기에 용이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41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41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27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5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5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5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1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아이템 선정</a:t>
            </a:r>
            <a:endParaRPr sz="9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810" y="3414450"/>
            <a:ext cx="1701371" cy="1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862" y="3414450"/>
            <a:ext cx="2598431" cy="1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12" y="3414450"/>
            <a:ext cx="2192413" cy="1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r="8248"/>
          <a:stretch/>
        </p:blipFill>
        <p:spPr>
          <a:xfrm>
            <a:off x="4313887" y="3414450"/>
            <a:ext cx="1873838" cy="14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2388411" y="877775"/>
            <a:ext cx="5045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장기화 되었던 언택트 시대로 집의 역할과 기능이 다양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→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집, 특히 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‘내 공간’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관심 증가 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5" name="Google Shape;85;p15"/>
          <p:cNvGrpSpPr/>
          <p:nvPr/>
        </p:nvGrpSpPr>
        <p:grpSpPr>
          <a:xfrm rot="5400000">
            <a:off x="4821883" y="1738968"/>
            <a:ext cx="178456" cy="166712"/>
            <a:chOff x="4692597" y="3958042"/>
            <a:chExt cx="1033329" cy="898718"/>
          </a:xfrm>
        </p:grpSpPr>
        <p:cxnSp>
          <p:nvCxnSpPr>
            <p:cNvPr id="86" name="Google Shape;86;p15"/>
            <p:cNvCxnSpPr/>
            <p:nvPr/>
          </p:nvCxnSpPr>
          <p:spPr>
            <a:xfrm>
              <a:off x="5277426" y="3958042"/>
              <a:ext cx="448500" cy="448500"/>
            </a:xfrm>
            <a:prstGeom prst="straightConnector1">
              <a:avLst/>
            </a:prstGeom>
            <a:noFill/>
            <a:ln w="38100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15"/>
            <p:cNvCxnSpPr/>
            <p:nvPr/>
          </p:nvCxnSpPr>
          <p:spPr>
            <a:xfrm flipH="1">
              <a:off x="5278346" y="4410360"/>
              <a:ext cx="446400" cy="446400"/>
            </a:xfrm>
            <a:prstGeom prst="straightConnector1">
              <a:avLst/>
            </a:prstGeom>
            <a:noFill/>
            <a:ln w="38100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15"/>
            <p:cNvCxnSpPr/>
            <p:nvPr/>
          </p:nvCxnSpPr>
          <p:spPr>
            <a:xfrm rot="10800000">
              <a:off x="4692597" y="4408367"/>
              <a:ext cx="1025100" cy="0"/>
            </a:xfrm>
            <a:prstGeom prst="straightConnector1">
              <a:avLst/>
            </a:prstGeom>
            <a:noFill/>
            <a:ln w="38100" cap="flat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9" name="Google Shape;89;p15"/>
          <p:cNvSpPr txBox="1"/>
          <p:nvPr/>
        </p:nvSpPr>
        <p:spPr>
          <a:xfrm>
            <a:off x="2927961" y="2395575"/>
            <a:ext cx="3966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단순히 공간을 밝히는 역할만 강조되던 조명이</a:t>
            </a:r>
            <a:endParaRPr sz="10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공간의 용도에 맞는 무드를 연출하는 핵심 요소로 변화</a:t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42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3" name="Google Shape;533;p42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4" name="Google Shape;534;p42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5" name="Google Shape;535;p42"/>
          <p:cNvSpPr txBox="1"/>
          <p:nvPr/>
        </p:nvSpPr>
        <p:spPr>
          <a:xfrm>
            <a:off x="1943925" y="3900288"/>
            <a:ext cx="6583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본 제품을 볼 수 있어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 결정에 도움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8" name="Google Shape;5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6" y="859375"/>
            <a:ext cx="5912400" cy="28425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9" name="Google Shape;539;p42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42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디테일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42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42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28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43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8" name="Google Shape;548;p43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9" name="Google Shape;549;p43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0" name="Google Shape;550;p43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43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2" name="Google Shape;5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5" y="3169425"/>
            <a:ext cx="3572424" cy="136315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3" name="Google Shape;5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173" y="859375"/>
            <a:ext cx="3572425" cy="212137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4" name="Google Shape;554;p43"/>
          <p:cNvSpPr/>
          <p:nvPr/>
        </p:nvSpPr>
        <p:spPr>
          <a:xfrm>
            <a:off x="2031175" y="893875"/>
            <a:ext cx="471900" cy="144000"/>
          </a:xfrm>
          <a:prstGeom prst="rect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3"/>
          <p:cNvSpPr txBox="1"/>
          <p:nvPr/>
        </p:nvSpPr>
        <p:spPr>
          <a:xfrm>
            <a:off x="7351125" y="3996425"/>
            <a:ext cx="171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3"/>
          <p:cNvSpPr txBox="1"/>
          <p:nvPr/>
        </p:nvSpPr>
        <p:spPr>
          <a:xfrm>
            <a:off x="6543700" y="2314325"/>
            <a:ext cx="25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3"/>
          <p:cNvSpPr/>
          <p:nvPr/>
        </p:nvSpPr>
        <p:spPr>
          <a:xfrm>
            <a:off x="4336650" y="4124525"/>
            <a:ext cx="1063200" cy="400200"/>
          </a:xfrm>
          <a:prstGeom prst="rect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8" name="Google Shape;5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625" y="859375"/>
            <a:ext cx="3019450" cy="3077249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9" name="Google Shape;559;p43"/>
          <p:cNvSpPr txBox="1"/>
          <p:nvPr/>
        </p:nvSpPr>
        <p:spPr>
          <a:xfrm>
            <a:off x="8098725" y="2726950"/>
            <a:ext cx="96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3"/>
          <p:cNvSpPr txBox="1"/>
          <p:nvPr/>
        </p:nvSpPr>
        <p:spPr>
          <a:xfrm>
            <a:off x="5654475" y="4108150"/>
            <a:ext cx="353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제품정보가 한국어로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번역되어 있지 않아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상세한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정보 확인이 불편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43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43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디테일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43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43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29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44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0" name="Google Shape;570;p44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1" name="Google Shape;571;p44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44"/>
          <p:cNvSpPr txBox="1"/>
          <p:nvPr/>
        </p:nvSpPr>
        <p:spPr>
          <a:xfrm>
            <a:off x="1954975" y="1668988"/>
            <a:ext cx="6583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FD8234"/>
                </a:solidFill>
                <a:highlight>
                  <a:schemeClr val="lt1"/>
                </a:highlight>
              </a:rPr>
              <a:t>아코디언 기능</a:t>
            </a:r>
            <a:r>
              <a:rPr lang="ko" sz="900">
                <a:solidFill>
                  <a:srgbClr val="374151"/>
                </a:solidFill>
                <a:highlight>
                  <a:schemeClr val="lt1"/>
                </a:highlight>
              </a:rPr>
              <a:t> 사용에 따른 상세 정보 접기 및 불필요한 스크롤 길이 감소</a:t>
            </a:r>
            <a:endParaRPr sz="900">
              <a:solidFill>
                <a:srgbClr val="3F3F3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44"/>
          <p:cNvSpPr/>
          <p:nvPr/>
        </p:nvSpPr>
        <p:spPr>
          <a:xfrm>
            <a:off x="505651" y="859375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44"/>
          <p:cNvSpPr txBox="1"/>
          <p:nvPr/>
        </p:nvSpPr>
        <p:spPr>
          <a:xfrm>
            <a:off x="477601" y="883675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4-1. louis poulsen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5" name="Google Shape;575;p44"/>
          <p:cNvPicPr preferRelativeResize="0"/>
          <p:nvPr/>
        </p:nvPicPr>
        <p:blipFill rotWithShape="1">
          <a:blip r:embed="rId3">
            <a:alphaModFix/>
          </a:blip>
          <a:srcRect t="1822" b="81426"/>
          <a:stretch/>
        </p:blipFill>
        <p:spPr>
          <a:xfrm>
            <a:off x="2031175" y="859375"/>
            <a:ext cx="6801900" cy="77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4"/>
          <p:cNvPicPr preferRelativeResize="0"/>
          <p:nvPr/>
        </p:nvPicPr>
        <p:blipFill rotWithShape="1">
          <a:blip r:embed="rId3">
            <a:alphaModFix/>
          </a:blip>
          <a:srcRect t="18223" b="6441"/>
          <a:stretch/>
        </p:blipFill>
        <p:spPr>
          <a:xfrm>
            <a:off x="2031175" y="1958300"/>
            <a:ext cx="4563381" cy="2338012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7" name="Google Shape;577;p44"/>
          <p:cNvSpPr txBox="1"/>
          <p:nvPr/>
        </p:nvSpPr>
        <p:spPr>
          <a:xfrm>
            <a:off x="1954975" y="4413413"/>
            <a:ext cx="6583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65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Char char="•"/>
            </a:pP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관련된 부품을 한 페이지에서 바로 찾아볼 수 있어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편리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44"/>
          <p:cNvSpPr/>
          <p:nvPr/>
        </p:nvSpPr>
        <p:spPr>
          <a:xfrm>
            <a:off x="505650" y="1228775"/>
            <a:ext cx="12432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44"/>
          <p:cNvSpPr txBox="1"/>
          <p:nvPr/>
        </p:nvSpPr>
        <p:spPr>
          <a:xfrm>
            <a:off x="542850" y="125998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디테일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44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44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30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6" name="Google Shape;586;p45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7" name="Google Shape;587;p45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8" name="Google Shape;588;p45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9" name="Google Shape;589;p45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45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45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2" name="Google Shape;592;p45"/>
          <p:cNvPicPr preferRelativeResize="0"/>
          <p:nvPr/>
        </p:nvPicPr>
        <p:blipFill rotWithShape="1">
          <a:blip r:embed="rId3">
            <a:alphaModFix/>
          </a:blip>
          <a:srcRect t="24842" b="18323"/>
          <a:stretch/>
        </p:blipFill>
        <p:spPr>
          <a:xfrm>
            <a:off x="4003375" y="1118375"/>
            <a:ext cx="2857500" cy="8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175" y="2318613"/>
            <a:ext cx="2218325" cy="22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963" y="2318613"/>
            <a:ext cx="2218324" cy="22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750" y="2318613"/>
            <a:ext cx="2218325" cy="22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5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31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1" name="Google Shape;601;p46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2" name="Google Shape;602;p46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3" name="Google Shape;603;p46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4" name="Google Shape;604;p46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46"/>
          <p:cNvSpPr txBox="1"/>
          <p:nvPr/>
        </p:nvSpPr>
        <p:spPr>
          <a:xfrm>
            <a:off x="1898825" y="3206463"/>
            <a:ext cx="6801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카테고리가 세분화 되어 접속한 사용자에게 가이드 라인을 제시하기에 적합 </a:t>
            </a:r>
            <a:endParaRPr sz="900" b="1" i="0" u="none" strike="noStrike" cap="none">
              <a:solidFill>
                <a:srgbClr val="FD8234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7" name="Google Shape;6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5" y="823475"/>
            <a:ext cx="6801899" cy="2113202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8" name="Google Shape;608;p46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46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32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Google Shape;614;p47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5" name="Google Shape;615;p47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6" name="Google Shape;616;p47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7" name="Google Shape;617;p47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47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47"/>
          <p:cNvSpPr txBox="1"/>
          <p:nvPr/>
        </p:nvSpPr>
        <p:spPr>
          <a:xfrm>
            <a:off x="4398725" y="2953050"/>
            <a:ext cx="42453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검색창의 [인기 검색어]와 메인 화면의 [RANK 100] 항목은 실시간 인기상품과 주력상품을 사용자에게 노출시켜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마케팅 효과를 증대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0" name="Google Shape;620;p47"/>
          <p:cNvPicPr preferRelativeResize="0"/>
          <p:nvPr/>
        </p:nvPicPr>
        <p:blipFill rotWithShape="1">
          <a:blip r:embed="rId3">
            <a:alphaModFix/>
          </a:blip>
          <a:srcRect l="13681"/>
          <a:stretch/>
        </p:blipFill>
        <p:spPr>
          <a:xfrm>
            <a:off x="2034100" y="823475"/>
            <a:ext cx="2193125" cy="28545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1" name="Google Shape;6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425" y="809037"/>
            <a:ext cx="4348642" cy="1884013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2" name="Google Shape;622;p47"/>
          <p:cNvSpPr/>
          <p:nvPr/>
        </p:nvSpPr>
        <p:spPr>
          <a:xfrm>
            <a:off x="627917" y="1228783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47"/>
          <p:cNvSpPr txBox="1"/>
          <p:nvPr/>
        </p:nvSpPr>
        <p:spPr>
          <a:xfrm>
            <a:off x="588439" y="126003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47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47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33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0" name="Google Shape;630;p48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1" name="Google Shape;631;p48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2" name="Google Shape;632;p48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48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48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48"/>
          <p:cNvSpPr txBox="1"/>
          <p:nvPr/>
        </p:nvSpPr>
        <p:spPr>
          <a:xfrm>
            <a:off x="1904025" y="4066400"/>
            <a:ext cx="6801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페이지의 한 카테고리인 ‘SALE’에 tab이 여러가지로 나뉘어 있어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내가 원하는 카테고리의 세일 품목을 바로 확인 가능</a:t>
            </a:r>
            <a:endParaRPr sz="900" b="1">
              <a:solidFill>
                <a:srgbClr val="FD8234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6" name="Google Shape;636;p48"/>
          <p:cNvPicPr preferRelativeResize="0"/>
          <p:nvPr/>
        </p:nvPicPr>
        <p:blipFill rotWithShape="1">
          <a:blip r:embed="rId3">
            <a:alphaModFix/>
          </a:blip>
          <a:srcRect t="2353"/>
          <a:stretch/>
        </p:blipFill>
        <p:spPr>
          <a:xfrm>
            <a:off x="2031175" y="831900"/>
            <a:ext cx="6398498" cy="287195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7" name="Google Shape;637;p48"/>
          <p:cNvPicPr preferRelativeResize="0"/>
          <p:nvPr/>
        </p:nvPicPr>
        <p:blipFill rotWithShape="1">
          <a:blip r:embed="rId4">
            <a:alphaModFix/>
          </a:blip>
          <a:srcRect b="7561"/>
          <a:stretch/>
        </p:blipFill>
        <p:spPr>
          <a:xfrm>
            <a:off x="5207100" y="1488363"/>
            <a:ext cx="1557950" cy="21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8"/>
          <p:cNvSpPr/>
          <p:nvPr/>
        </p:nvSpPr>
        <p:spPr>
          <a:xfrm>
            <a:off x="627917" y="1228783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48"/>
          <p:cNvSpPr txBox="1"/>
          <p:nvPr/>
        </p:nvSpPr>
        <p:spPr>
          <a:xfrm>
            <a:off x="588439" y="126003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48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48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34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49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" name="Google Shape;647;p49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" name="Google Shape;648;p49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49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49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49"/>
          <p:cNvSpPr txBox="1"/>
          <p:nvPr/>
        </p:nvSpPr>
        <p:spPr>
          <a:xfrm>
            <a:off x="5061425" y="899675"/>
            <a:ext cx="3727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슬라이드 형식의 팝업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팝업을 많이 띄울 필요가 없어,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화면을 많이 가리지 않고 홍보 가능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2" name="Google Shape;6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63" y="823463"/>
            <a:ext cx="2912232" cy="326987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3" name="Google Shape;653;p49"/>
          <p:cNvSpPr/>
          <p:nvPr/>
        </p:nvSpPr>
        <p:spPr>
          <a:xfrm>
            <a:off x="627917" y="1228783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49"/>
          <p:cNvSpPr txBox="1"/>
          <p:nvPr/>
        </p:nvSpPr>
        <p:spPr>
          <a:xfrm>
            <a:off x="588439" y="126003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49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35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1" name="Google Shape;661;p50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2" name="Google Shape;662;p50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3" name="Google Shape;663;p50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50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50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50"/>
          <p:cNvSpPr txBox="1"/>
          <p:nvPr/>
        </p:nvSpPr>
        <p:spPr>
          <a:xfrm>
            <a:off x="1903638" y="2936700"/>
            <a:ext cx="68019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footer의 구성이 깔끔하고 ‘상호명’ 보다 ‘고객센터’가 상위에 배치된 것이 고객 친화적인 느낌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사용자에게 가장 필요한 부분이 무엇인지 충분히 고려하면서도 정보 제공도 잊지 않았다는 느낌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최상단의 업체견적 문의(이메일주소)는 필요한 이메일 정보만을 제공하여 편리함을 주는 부분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외에도 전체적인 홈페이지 구성이 사용자의 눈높이에 맞추기 위해 노력했다는 느낌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7" name="Google Shape;6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5" y="847775"/>
            <a:ext cx="6801899" cy="1844921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8" name="Google Shape;668;p50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50"/>
          <p:cNvSpPr/>
          <p:nvPr/>
        </p:nvSpPr>
        <p:spPr>
          <a:xfrm>
            <a:off x="627917" y="1228783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50"/>
          <p:cNvSpPr txBox="1"/>
          <p:nvPr/>
        </p:nvSpPr>
        <p:spPr>
          <a:xfrm>
            <a:off x="588439" y="126003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50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36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51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7" name="Google Shape;677;p51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8" name="Google Shape;678;p51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51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51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51"/>
          <p:cNvSpPr txBox="1"/>
          <p:nvPr/>
        </p:nvSpPr>
        <p:spPr>
          <a:xfrm>
            <a:off x="1913200" y="3947000"/>
            <a:ext cx="6801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배송 및 제품 관련 정보에 대한 다양한 정보를 배치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2" name="Google Shape;6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5" y="823325"/>
            <a:ext cx="5020082" cy="2950576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3" name="Google Shape;683;p51"/>
          <p:cNvSpPr/>
          <p:nvPr/>
        </p:nvSpPr>
        <p:spPr>
          <a:xfrm>
            <a:off x="627917" y="1228783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51"/>
          <p:cNvSpPr txBox="1"/>
          <p:nvPr/>
        </p:nvSpPr>
        <p:spPr>
          <a:xfrm>
            <a:off x="588439" y="126003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서브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51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51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37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6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16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6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6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2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977413" y="765550"/>
            <a:ext cx="68019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0" indent="-158750" algn="ctr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효율성을 강조하는 디지털 문화 속에서 아날로그적인 감성을 추구하는 소비자층 확대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일상을 따뜻하게 채워주는 전구의 가치 증가</a:t>
            </a:r>
            <a:endParaRPr sz="9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ctr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홈페이지를 감각적으로 만들기 위해 레이아웃이나 카테고리의 분류 등에서 지나치게 노력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→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사용성 저하의 원인</a:t>
            </a:r>
            <a:endParaRPr sz="90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아이템 선정</a:t>
            </a:r>
            <a:endParaRPr sz="9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850" y="3724100"/>
            <a:ext cx="5362148" cy="121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6"/>
          <p:cNvGrpSpPr/>
          <p:nvPr/>
        </p:nvGrpSpPr>
        <p:grpSpPr>
          <a:xfrm rot="5400000">
            <a:off x="5289135" y="2053218"/>
            <a:ext cx="178456" cy="166712"/>
            <a:chOff x="4692597" y="3958042"/>
            <a:chExt cx="1033329" cy="898718"/>
          </a:xfrm>
        </p:grpSpPr>
        <p:cxnSp>
          <p:nvCxnSpPr>
            <p:cNvPr id="104" name="Google Shape;104;p16"/>
            <p:cNvCxnSpPr/>
            <p:nvPr/>
          </p:nvCxnSpPr>
          <p:spPr>
            <a:xfrm>
              <a:off x="5277426" y="3958042"/>
              <a:ext cx="448500" cy="448500"/>
            </a:xfrm>
            <a:prstGeom prst="straightConnector1">
              <a:avLst/>
            </a:prstGeom>
            <a:noFill/>
            <a:ln w="38100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16"/>
            <p:cNvCxnSpPr/>
            <p:nvPr/>
          </p:nvCxnSpPr>
          <p:spPr>
            <a:xfrm flipH="1">
              <a:off x="5278346" y="4410360"/>
              <a:ext cx="446400" cy="446400"/>
            </a:xfrm>
            <a:prstGeom prst="straightConnector1">
              <a:avLst/>
            </a:prstGeom>
            <a:noFill/>
            <a:ln w="38100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16"/>
            <p:cNvCxnSpPr/>
            <p:nvPr/>
          </p:nvCxnSpPr>
          <p:spPr>
            <a:xfrm rot="10800000">
              <a:off x="4692597" y="4408367"/>
              <a:ext cx="1025100" cy="0"/>
            </a:xfrm>
            <a:prstGeom prst="straightConnector1">
              <a:avLst/>
            </a:prstGeom>
            <a:noFill/>
            <a:ln w="38100" cap="flat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7" name="Google Shape;107;p16"/>
          <p:cNvSpPr txBox="1"/>
          <p:nvPr/>
        </p:nvSpPr>
        <p:spPr>
          <a:xfrm>
            <a:off x="3222863" y="2571750"/>
            <a:ext cx="4311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불안정한 레이아웃, 제품 정보에 대한 접근성 부족 등 홈페이지 사용성 개선 목적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'일광전구' 사이트를 리뉴얼 대상 사이트로 선정</a:t>
            </a:r>
            <a:endParaRPr sz="90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52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2" name="Google Shape;692;p52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3" name="Google Shape;693;p52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4" name="Google Shape;694;p52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52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p52"/>
          <p:cNvSpPr txBox="1"/>
          <p:nvPr/>
        </p:nvSpPr>
        <p:spPr>
          <a:xfrm>
            <a:off x="1913175" y="4037825"/>
            <a:ext cx="68019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고객센터의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‘주요서비스 바로가기’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부분이 다른 사이트에 비해 크고 클릭하기 쉽게 되어 있어 사용에 편리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‘자주 묻는 질문 FAQ’ 역시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아코디언 형식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되어 있어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페이지로의 이동 없이 확인이 가능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하다는 점에서 사용자의 불편을 줄일 수 있다고 생각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7" name="Google Shape;697;p52"/>
          <p:cNvPicPr preferRelativeResize="0"/>
          <p:nvPr/>
        </p:nvPicPr>
        <p:blipFill rotWithShape="1">
          <a:blip r:embed="rId3">
            <a:alphaModFix/>
          </a:blip>
          <a:srcRect l="15391" t="16826" r="16171"/>
          <a:stretch/>
        </p:blipFill>
        <p:spPr>
          <a:xfrm>
            <a:off x="2031175" y="823487"/>
            <a:ext cx="4586275" cy="30191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8" name="Google Shape;698;p52"/>
          <p:cNvSpPr/>
          <p:nvPr/>
        </p:nvSpPr>
        <p:spPr>
          <a:xfrm>
            <a:off x="627917" y="1228783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52"/>
          <p:cNvSpPr txBox="1"/>
          <p:nvPr/>
        </p:nvSpPr>
        <p:spPr>
          <a:xfrm>
            <a:off x="588439" y="126003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서브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52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52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38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" name="Google Shape;706;p53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7" name="Google Shape;707;p53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8" name="Google Shape;708;p53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53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53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53"/>
          <p:cNvSpPr txBox="1"/>
          <p:nvPr/>
        </p:nvSpPr>
        <p:spPr>
          <a:xfrm>
            <a:off x="1904000" y="3670838"/>
            <a:ext cx="6801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이동 경로(path)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잘 나타나있어 현재 위치를 파악하기 쉽고 상위 카테고리로의 이동이 편리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2" name="Google Shape;7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80" y="855325"/>
            <a:ext cx="4580920" cy="2520464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3" name="Google Shape;713;p53"/>
          <p:cNvSpPr/>
          <p:nvPr/>
        </p:nvSpPr>
        <p:spPr>
          <a:xfrm>
            <a:off x="1943100" y="931250"/>
            <a:ext cx="486000" cy="115800"/>
          </a:xfrm>
          <a:prstGeom prst="rect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4" name="Google Shape;7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125" y="784363"/>
            <a:ext cx="1038225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3"/>
          <p:cNvSpPr/>
          <p:nvPr/>
        </p:nvSpPr>
        <p:spPr>
          <a:xfrm>
            <a:off x="2625125" y="855325"/>
            <a:ext cx="1038300" cy="338700"/>
          </a:xfrm>
          <a:prstGeom prst="rect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6" name="Google Shape;716;p53"/>
          <p:cNvCxnSpPr>
            <a:stCxn id="713" idx="3"/>
            <a:endCxn id="715" idx="1"/>
          </p:cNvCxnSpPr>
          <p:nvPr/>
        </p:nvCxnSpPr>
        <p:spPr>
          <a:xfrm>
            <a:off x="2429100" y="989150"/>
            <a:ext cx="195900" cy="35400"/>
          </a:xfrm>
          <a:prstGeom prst="straightConnector1">
            <a:avLst/>
          </a:prstGeom>
          <a:noFill/>
          <a:ln w="19050" cap="flat" cmpd="sng">
            <a:solidFill>
              <a:srgbClr val="FD823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53"/>
          <p:cNvSpPr/>
          <p:nvPr/>
        </p:nvSpPr>
        <p:spPr>
          <a:xfrm>
            <a:off x="627917" y="1228783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53"/>
          <p:cNvSpPr txBox="1"/>
          <p:nvPr/>
        </p:nvSpPr>
        <p:spPr>
          <a:xfrm>
            <a:off x="588439" y="126003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디테일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53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53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39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5" name="Google Shape;725;p54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6" name="Google Shape;726;p54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7" name="Google Shape;727;p54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8" name="Google Shape;728;p54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54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4-2. Le Weekend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54"/>
          <p:cNvSpPr txBox="1"/>
          <p:nvPr/>
        </p:nvSpPr>
        <p:spPr>
          <a:xfrm>
            <a:off x="1909875" y="4256250"/>
            <a:ext cx="6801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스크롤을 내리면 페이지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상단에 카테고리 항목이 고정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되어, 해당 영역으로 이동할 필요 없이 확인 가능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1" name="Google Shape;7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5" y="847775"/>
            <a:ext cx="5425044" cy="3185949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2" name="Google Shape;732;p54"/>
          <p:cNvSpPr/>
          <p:nvPr/>
        </p:nvSpPr>
        <p:spPr>
          <a:xfrm>
            <a:off x="627917" y="1228783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p54"/>
          <p:cNvSpPr txBox="1"/>
          <p:nvPr/>
        </p:nvSpPr>
        <p:spPr>
          <a:xfrm>
            <a:off x="588439" y="1260039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디테일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54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경쟁사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54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40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0" name="Google Shape;740;p55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" name="Google Shape;741;p55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" name="Google Shape;742;p55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3" name="Google Shape;743;p55"/>
          <p:cNvCxnSpPr/>
          <p:nvPr/>
        </p:nvCxnSpPr>
        <p:spPr>
          <a:xfrm>
            <a:off x="592904" y="6301729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p55"/>
          <p:cNvSpPr txBox="1"/>
          <p:nvPr/>
        </p:nvSpPr>
        <p:spPr>
          <a:xfrm>
            <a:off x="2031175" y="1265956"/>
            <a:ext cx="680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상품 이미지를 크게 배치하여 최소한의 정보로 시선을 끌 수 있는 레이아웃의 배치가 조명업계의 전반적인 트렌드라고 판단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 b="1">
                <a:solidFill>
                  <a:srgbClr val="374151"/>
                </a:solidFill>
                <a:highlight>
                  <a:schemeClr val="lt1"/>
                </a:highlight>
              </a:rPr>
              <a:t>-  다양한 가격대와 스타일의 조명 제품을 미니멀하게 소개함으로써 고객들에게 </a:t>
            </a:r>
            <a:r>
              <a:rPr lang="ko" sz="900" b="1">
                <a:solidFill>
                  <a:srgbClr val="FD8234"/>
                </a:solidFill>
                <a:highlight>
                  <a:schemeClr val="lt1"/>
                </a:highlight>
              </a:rPr>
              <a:t>선택의 폭</a:t>
            </a:r>
            <a:r>
              <a:rPr lang="ko" sz="900" b="1">
                <a:solidFill>
                  <a:srgbClr val="374151"/>
                </a:solidFill>
                <a:highlight>
                  <a:schemeClr val="lt1"/>
                </a:highlight>
              </a:rPr>
              <a:t>을 넓혀주는 전략이 필요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5" name="Google Shape;745;p55"/>
          <p:cNvGrpSpPr/>
          <p:nvPr/>
        </p:nvGrpSpPr>
        <p:grpSpPr>
          <a:xfrm rot="5400000">
            <a:off x="4971706" y="2110593"/>
            <a:ext cx="178456" cy="166712"/>
            <a:chOff x="4692597" y="3958042"/>
            <a:chExt cx="1033329" cy="898718"/>
          </a:xfrm>
        </p:grpSpPr>
        <p:cxnSp>
          <p:nvCxnSpPr>
            <p:cNvPr id="746" name="Google Shape;746;p55"/>
            <p:cNvCxnSpPr/>
            <p:nvPr/>
          </p:nvCxnSpPr>
          <p:spPr>
            <a:xfrm>
              <a:off x="5277426" y="3958042"/>
              <a:ext cx="448500" cy="448500"/>
            </a:xfrm>
            <a:prstGeom prst="straightConnector1">
              <a:avLst/>
            </a:prstGeom>
            <a:noFill/>
            <a:ln w="38100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7" name="Google Shape;747;p55"/>
            <p:cNvCxnSpPr/>
            <p:nvPr/>
          </p:nvCxnSpPr>
          <p:spPr>
            <a:xfrm flipH="1">
              <a:off x="5278346" y="4410360"/>
              <a:ext cx="446400" cy="446400"/>
            </a:xfrm>
            <a:prstGeom prst="straightConnector1">
              <a:avLst/>
            </a:prstGeom>
            <a:noFill/>
            <a:ln w="38100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8" name="Google Shape;748;p55"/>
            <p:cNvCxnSpPr/>
            <p:nvPr/>
          </p:nvCxnSpPr>
          <p:spPr>
            <a:xfrm rot="10800000">
              <a:off x="4692597" y="4408367"/>
              <a:ext cx="1025100" cy="0"/>
            </a:xfrm>
            <a:prstGeom prst="straightConnector1">
              <a:avLst/>
            </a:prstGeom>
            <a:noFill/>
            <a:ln w="38100" cap="flat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49" name="Google Shape;749;p55"/>
          <p:cNvSpPr/>
          <p:nvPr/>
        </p:nvSpPr>
        <p:spPr>
          <a:xfrm>
            <a:off x="505651" y="907600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55"/>
          <p:cNvSpPr txBox="1"/>
          <p:nvPr/>
        </p:nvSpPr>
        <p:spPr>
          <a:xfrm>
            <a:off x="477601" y="931900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5-1. 키워드 선정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55"/>
          <p:cNvSpPr txBox="1"/>
          <p:nvPr/>
        </p:nvSpPr>
        <p:spPr>
          <a:xfrm>
            <a:off x="2958100" y="2733463"/>
            <a:ext cx="118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[ 조화로운 ]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55"/>
          <p:cNvSpPr txBox="1"/>
          <p:nvPr/>
        </p:nvSpPr>
        <p:spPr>
          <a:xfrm>
            <a:off x="4470375" y="2733463"/>
            <a:ext cx="118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[ 따뜻한 ]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3" name="Google Shape;753;p55"/>
          <p:cNvSpPr txBox="1"/>
          <p:nvPr/>
        </p:nvSpPr>
        <p:spPr>
          <a:xfrm>
            <a:off x="5982650" y="2733463"/>
            <a:ext cx="118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[ 감각적인 ]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55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방향 도출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5" name="Google Shape;755;p55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41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0" name="Google Shape;760;p56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1" name="Google Shape;761;p56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2" name="Google Shape;762;p56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3" name="Google Shape;763;p56"/>
          <p:cNvSpPr txBox="1"/>
          <p:nvPr/>
        </p:nvSpPr>
        <p:spPr>
          <a:xfrm>
            <a:off x="1986075" y="904950"/>
            <a:ext cx="6801900" cy="27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Malgun Gothic"/>
              <a:buChar char="•"/>
            </a:pPr>
            <a:r>
              <a:rPr lang="ko" sz="9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안정감 있는 레이아웃을 위해 column grid를 사용한 정보 배치</a:t>
            </a:r>
            <a:endParaRPr sz="900" b="1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로고 위치 수정</a:t>
            </a:r>
            <a:endParaRPr sz="9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콘텐츠 사이즈 조절</a:t>
            </a:r>
            <a:endParaRPr sz="9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Malgun Gothic"/>
              <a:buChar char="•"/>
            </a:pPr>
            <a:r>
              <a:rPr lang="ko" sz="9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전체를 차지하는 풀다운 메뉴를 재구성하여 사용자의 접근성 및 사용성 증대</a:t>
            </a:r>
            <a:endParaRPr sz="900" b="1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분류를 재정비하여 카테고리에 대한 직관성을 높이고 나아가 사용자에게 적합한 구매 가이드 라인을 제시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Malgun Gothic"/>
              <a:buChar char="•"/>
            </a:pPr>
            <a:r>
              <a:rPr lang="ko" sz="9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편의기능 추가</a:t>
            </a:r>
            <a:endParaRPr sz="900" b="1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패스(카테고리 이동 경로)</a:t>
            </a:r>
            <a:endParaRPr sz="9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탑버튼+퀵메뉴(최근 본 상품 history가 우측 팝업 형태로 나타남)</a:t>
            </a:r>
            <a:endParaRPr sz="9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서브 페이지 필터링 기능(신상품, 인기순)</a:t>
            </a:r>
            <a:endParaRPr sz="9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Malgun Gothic"/>
              <a:buChar char="•"/>
            </a:pPr>
            <a:r>
              <a:rPr lang="ko" sz="9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‘공간에 맞는 조명 추천’을 이슈 콘텐츠로 정하여 인테리어 정보를 제공하는 동시에 판매량 증가 기대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56"/>
          <p:cNvSpPr txBox="1"/>
          <p:nvPr/>
        </p:nvSpPr>
        <p:spPr>
          <a:xfrm>
            <a:off x="1986075" y="4047550"/>
            <a:ext cx="43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기존의 깔끔한 느낌 유지 + 사용성을 높일 수 있는 방향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56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방향 도출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p56"/>
          <p:cNvSpPr/>
          <p:nvPr/>
        </p:nvSpPr>
        <p:spPr>
          <a:xfrm>
            <a:off x="505651" y="904950"/>
            <a:ext cx="12432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56"/>
          <p:cNvSpPr txBox="1"/>
          <p:nvPr/>
        </p:nvSpPr>
        <p:spPr>
          <a:xfrm>
            <a:off x="477601" y="929250"/>
            <a:ext cx="1299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5-2. 제작 방향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8" name="Google Shape;768;p56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42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3" name="Google Shape;773;p57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57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57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6" name="Google Shape;776;p57"/>
          <p:cNvSpPr txBox="1"/>
          <p:nvPr/>
        </p:nvSpPr>
        <p:spPr>
          <a:xfrm>
            <a:off x="2343325" y="3269450"/>
            <a:ext cx="571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전구를 생각하면 떠오르는 주광색의 색감을 나타내는 주황색 계열의 색을 포인트 컬러로 선정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57"/>
          <p:cNvSpPr/>
          <p:nvPr/>
        </p:nvSpPr>
        <p:spPr>
          <a:xfrm>
            <a:off x="2031175" y="1277625"/>
            <a:ext cx="2633700" cy="322200"/>
          </a:xfrm>
          <a:prstGeom prst="rect">
            <a:avLst/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8" name="Google Shape;778;p57"/>
          <p:cNvSpPr txBox="1"/>
          <p:nvPr/>
        </p:nvSpPr>
        <p:spPr>
          <a:xfrm>
            <a:off x="2960104" y="1323375"/>
            <a:ext cx="98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Point</a:t>
            </a:r>
            <a:endParaRPr sz="9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9" name="Google Shape;779;p57"/>
          <p:cNvSpPr txBox="1"/>
          <p:nvPr/>
        </p:nvSpPr>
        <p:spPr>
          <a:xfrm>
            <a:off x="2110976" y="1323375"/>
            <a:ext cx="732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#fd8234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p57"/>
          <p:cNvSpPr/>
          <p:nvPr/>
        </p:nvSpPr>
        <p:spPr>
          <a:xfrm>
            <a:off x="2031175" y="1641639"/>
            <a:ext cx="2633700" cy="322200"/>
          </a:xfrm>
          <a:prstGeom prst="rect">
            <a:avLst/>
          </a:prstGeom>
          <a:solidFill>
            <a:srgbClr val="261C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p57"/>
          <p:cNvSpPr txBox="1"/>
          <p:nvPr/>
        </p:nvSpPr>
        <p:spPr>
          <a:xfrm>
            <a:off x="2960104" y="1687389"/>
            <a:ext cx="940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</a:t>
            </a:r>
            <a:endParaRPr sz="9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p57"/>
          <p:cNvSpPr txBox="1"/>
          <p:nvPr/>
        </p:nvSpPr>
        <p:spPr>
          <a:xfrm>
            <a:off x="2110977" y="1687389"/>
            <a:ext cx="789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#261c13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3" name="Google Shape;783;p57"/>
          <p:cNvSpPr/>
          <p:nvPr/>
        </p:nvSpPr>
        <p:spPr>
          <a:xfrm>
            <a:off x="2031175" y="2005653"/>
            <a:ext cx="2633700" cy="322200"/>
          </a:xfrm>
          <a:prstGeom prst="rect">
            <a:avLst/>
          </a:prstGeom>
          <a:solidFill>
            <a:srgbClr val="EFE8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p57"/>
          <p:cNvSpPr txBox="1"/>
          <p:nvPr/>
        </p:nvSpPr>
        <p:spPr>
          <a:xfrm>
            <a:off x="2960112" y="2051403"/>
            <a:ext cx="1704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 sz="9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57"/>
          <p:cNvSpPr txBox="1"/>
          <p:nvPr/>
        </p:nvSpPr>
        <p:spPr>
          <a:xfrm>
            <a:off x="2110984" y="2051403"/>
            <a:ext cx="63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#efe8da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86" name="Google Shape;786;p57"/>
          <p:cNvCxnSpPr/>
          <p:nvPr/>
        </p:nvCxnSpPr>
        <p:spPr>
          <a:xfrm>
            <a:off x="2035975" y="2864450"/>
            <a:ext cx="6598500" cy="0"/>
          </a:xfrm>
          <a:prstGeom prst="straightConnector1">
            <a:avLst/>
          </a:prstGeom>
          <a:noFill/>
          <a:ln w="9525" cap="flat" cmpd="sng">
            <a:solidFill>
              <a:srgbClr val="68727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7" name="Google Shape;787;p57"/>
          <p:cNvSpPr/>
          <p:nvPr/>
        </p:nvSpPr>
        <p:spPr>
          <a:xfrm>
            <a:off x="2117725" y="3272000"/>
            <a:ext cx="225600" cy="225600"/>
          </a:xfrm>
          <a:prstGeom prst="rect">
            <a:avLst/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7"/>
          <p:cNvSpPr txBox="1"/>
          <p:nvPr/>
        </p:nvSpPr>
        <p:spPr>
          <a:xfrm>
            <a:off x="2343325" y="3583475"/>
            <a:ext cx="571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서브 컬러는 포인트 컬러가 잘 돋보이면서도 조화를 이룰 수 있는 주황빛이 약간 가미된 검정계열로 선정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9" name="Google Shape;789;p57"/>
          <p:cNvSpPr/>
          <p:nvPr/>
        </p:nvSpPr>
        <p:spPr>
          <a:xfrm>
            <a:off x="2117725" y="3586025"/>
            <a:ext cx="225600" cy="225600"/>
          </a:xfrm>
          <a:prstGeom prst="rect">
            <a:avLst/>
          </a:prstGeom>
          <a:solidFill>
            <a:srgbClr val="261C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7"/>
          <p:cNvSpPr txBox="1"/>
          <p:nvPr/>
        </p:nvSpPr>
        <p:spPr>
          <a:xfrm>
            <a:off x="2343325" y="3897488"/>
            <a:ext cx="5714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컬러는 은은한 조명의 느낌을 살릴 수 있는 아이보리 계열로 선정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1" name="Google Shape;791;p57"/>
          <p:cNvSpPr/>
          <p:nvPr/>
        </p:nvSpPr>
        <p:spPr>
          <a:xfrm>
            <a:off x="2117725" y="3900038"/>
            <a:ext cx="225600" cy="225600"/>
          </a:xfrm>
          <a:prstGeom prst="rect">
            <a:avLst/>
          </a:prstGeom>
          <a:solidFill>
            <a:srgbClr val="EFE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7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Color Plan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3" name="Google Shape;793;p57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43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26;p59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827;p59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lang="ko" sz="10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altLang="ko" sz="1000" b="1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Color Plan</a:t>
            </a:r>
            <a:endParaRPr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375" y="1326900"/>
            <a:ext cx="2063750" cy="17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9" name="Google Shape;799;p58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0" name="Google Shape;800;p58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1" name="Google Shape;801;p58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2" name="Google Shape;802;p58"/>
          <p:cNvCxnSpPr/>
          <p:nvPr/>
        </p:nvCxnSpPr>
        <p:spPr>
          <a:xfrm>
            <a:off x="2035975" y="3381200"/>
            <a:ext cx="6598500" cy="0"/>
          </a:xfrm>
          <a:prstGeom prst="straightConnector1">
            <a:avLst/>
          </a:prstGeom>
          <a:noFill/>
          <a:ln w="9525" cap="flat" cmpd="sng">
            <a:solidFill>
              <a:srgbClr val="68727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58"/>
          <p:cNvSpPr txBox="1"/>
          <p:nvPr/>
        </p:nvSpPr>
        <p:spPr>
          <a:xfrm>
            <a:off x="1981181" y="929074"/>
            <a:ext cx="1846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-"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영문 폰트</a:t>
            </a:r>
            <a:endParaRPr sz="9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95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p58"/>
          <p:cNvSpPr txBox="1"/>
          <p:nvPr/>
        </p:nvSpPr>
        <p:spPr>
          <a:xfrm>
            <a:off x="4160667" y="929074"/>
            <a:ext cx="1846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한글 폰트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900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폰트</a:t>
            </a:r>
            <a:endParaRPr sz="90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p58"/>
          <p:cNvSpPr txBox="1"/>
          <p:nvPr/>
        </p:nvSpPr>
        <p:spPr>
          <a:xfrm>
            <a:off x="2107370" y="3680239"/>
            <a:ext cx="3779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-"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 : 14px</a:t>
            </a:r>
            <a:endParaRPr sz="9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-"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 : 11~12px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6" name="Google Shape;8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100" y="1320282"/>
            <a:ext cx="2038575" cy="172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825" y="1331950"/>
            <a:ext cx="2038575" cy="1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8"/>
          <p:cNvSpPr txBox="1"/>
          <p:nvPr/>
        </p:nvSpPr>
        <p:spPr>
          <a:xfrm>
            <a:off x="6226392" y="929074"/>
            <a:ext cx="18465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포인트 폰트(콘셉트 폰트)</a:t>
            </a:r>
            <a:endParaRPr sz="90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58"/>
          <p:cNvSpPr/>
          <p:nvPr/>
        </p:nvSpPr>
        <p:spPr>
          <a:xfrm>
            <a:off x="609588" y="91092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568788" y="93521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7-1. Font Type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p58"/>
          <p:cNvSpPr/>
          <p:nvPr/>
        </p:nvSpPr>
        <p:spPr>
          <a:xfrm>
            <a:off x="627917" y="3660308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2" name="Google Shape;812;p58"/>
          <p:cNvSpPr txBox="1"/>
          <p:nvPr/>
        </p:nvSpPr>
        <p:spPr>
          <a:xfrm>
            <a:off x="588439" y="3691564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7-2. Font Size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58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Font Plan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4" name="Google Shape;814;p58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44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25" y="2568352"/>
            <a:ext cx="3116343" cy="1937698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0" name="Google Shape;8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332" y="2568350"/>
            <a:ext cx="3116344" cy="1928333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21" name="Google Shape;821;p59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2" name="Google Shape;822;p59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3" name="Google Shape;823;p59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4" name="Google Shape;824;p59"/>
          <p:cNvSpPr txBox="1"/>
          <p:nvPr/>
        </p:nvSpPr>
        <p:spPr>
          <a:xfrm>
            <a:off x="2031174" y="899663"/>
            <a:ext cx="3360125" cy="45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 b="1" dirty="0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알파벳을 기준으로 분류해놓은 기존의 카테고리</a:t>
            </a:r>
            <a:r>
              <a:rPr 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endParaRPr lang="en-US" altLang="ko" sz="9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</a:pPr>
            <a:r>
              <a:rPr lang="en-US" altLang="ko" sz="9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" sz="900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직관성 </a:t>
            </a:r>
            <a:r>
              <a:rPr 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부족으로 상품 기능에 따라 재분류 예정</a:t>
            </a:r>
            <a:endParaRPr sz="9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59"/>
          <p:cNvSpPr txBox="1"/>
          <p:nvPr/>
        </p:nvSpPr>
        <p:spPr>
          <a:xfrm>
            <a:off x="5391300" y="2019844"/>
            <a:ext cx="30912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메뉴가 적은 카테고리는 hover 시 </a:t>
            </a:r>
            <a:endParaRPr sz="9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가로 한 줄로 떨어져</a:t>
            </a:r>
            <a:r>
              <a:rPr 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보일 예정</a:t>
            </a:r>
            <a:endParaRPr sz="9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59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59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LNB Menu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8" name="Google Shape;82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9825" y="1366387"/>
            <a:ext cx="4235776" cy="4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9"/>
          <p:cNvSpPr txBox="1"/>
          <p:nvPr/>
        </p:nvSpPr>
        <p:spPr>
          <a:xfrm>
            <a:off x="2031175" y="2019844"/>
            <a:ext cx="3091200" cy="45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메뉴가 제일 많은 shop 카테고리는 hover 시 </a:t>
            </a:r>
            <a:endParaRPr lang="en-US" altLang="ko" sz="900" dirty="0" smtClean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700"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</a:pPr>
            <a:r>
              <a:rPr lang="en-US" altLang="ko" sz="9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900" b="1" dirty="0" smtClean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900" b="1" dirty="0" smtClean="0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</a:t>
            </a:r>
            <a:r>
              <a:rPr lang="ko" sz="900" b="1" dirty="0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높이에 맞춰 좌측 아래로 꽉 차게 떨어질</a:t>
            </a:r>
            <a:r>
              <a:rPr 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예정</a:t>
            </a:r>
            <a:endParaRPr sz="9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59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인덱스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1" name="Google Shape;831;p59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45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6" name="Google Shape;836;p60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7" name="Google Shape;837;p60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8" name="Google Shape;838;p60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60"/>
          <p:cNvCxnSpPr/>
          <p:nvPr/>
        </p:nvCxnSpPr>
        <p:spPr>
          <a:xfrm>
            <a:off x="2035975" y="2318125"/>
            <a:ext cx="6598500" cy="0"/>
          </a:xfrm>
          <a:prstGeom prst="straightConnector1">
            <a:avLst/>
          </a:prstGeom>
          <a:noFill/>
          <a:ln w="9525" cap="flat" cmpd="sng">
            <a:solidFill>
              <a:srgbClr val="68727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60"/>
          <p:cNvSpPr txBox="1"/>
          <p:nvPr/>
        </p:nvSpPr>
        <p:spPr>
          <a:xfrm>
            <a:off x="1944852" y="1013638"/>
            <a:ext cx="602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레이아웃 가이드</a:t>
            </a:r>
            <a:endParaRPr sz="10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p60"/>
          <p:cNvSpPr txBox="1"/>
          <p:nvPr/>
        </p:nvSpPr>
        <p:spPr>
          <a:xfrm>
            <a:off x="1934275" y="1372063"/>
            <a:ext cx="680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10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width : 1420px </a:t>
            </a:r>
            <a:endParaRPr sz="10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10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12 column 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(1 column : 100px / 1 gutter : 20px)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2" name="Google Shape;8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064" y="3122079"/>
            <a:ext cx="638799" cy="7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376" y="3106229"/>
            <a:ext cx="638799" cy="62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106" y="3030025"/>
            <a:ext cx="795296" cy="77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0837" y="3084078"/>
            <a:ext cx="795295" cy="77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3350" y="3139737"/>
            <a:ext cx="794885" cy="6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1209" y="3139753"/>
            <a:ext cx="794881" cy="677322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0"/>
          <p:cNvSpPr txBox="1"/>
          <p:nvPr/>
        </p:nvSpPr>
        <p:spPr>
          <a:xfrm>
            <a:off x="2218867" y="2783725"/>
            <a:ext cx="655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9" name="Google Shape;849;p60"/>
          <p:cNvSpPr txBox="1"/>
          <p:nvPr/>
        </p:nvSpPr>
        <p:spPr>
          <a:xfrm>
            <a:off x="3184167" y="2783725"/>
            <a:ext cx="655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CSS3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60"/>
          <p:cNvSpPr txBox="1"/>
          <p:nvPr/>
        </p:nvSpPr>
        <p:spPr>
          <a:xfrm>
            <a:off x="3997614" y="2783725"/>
            <a:ext cx="802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JavaScript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1" name="Google Shape;851;p60"/>
          <p:cNvSpPr txBox="1"/>
          <p:nvPr/>
        </p:nvSpPr>
        <p:spPr>
          <a:xfrm>
            <a:off x="4917227" y="2783725"/>
            <a:ext cx="802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jQuery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p60"/>
          <p:cNvSpPr txBox="1"/>
          <p:nvPr/>
        </p:nvSpPr>
        <p:spPr>
          <a:xfrm>
            <a:off x="5905100" y="2783725"/>
            <a:ext cx="706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VSCode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60"/>
          <p:cNvSpPr txBox="1"/>
          <p:nvPr/>
        </p:nvSpPr>
        <p:spPr>
          <a:xfrm>
            <a:off x="6796977" y="2783725"/>
            <a:ext cx="802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Adobe XD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60"/>
          <p:cNvSpPr/>
          <p:nvPr/>
        </p:nvSpPr>
        <p:spPr>
          <a:xfrm>
            <a:off x="609588" y="101365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p60"/>
          <p:cNvSpPr txBox="1"/>
          <p:nvPr/>
        </p:nvSpPr>
        <p:spPr>
          <a:xfrm>
            <a:off x="568788" y="103794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9-1. 레이아웃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60"/>
          <p:cNvSpPr/>
          <p:nvPr/>
        </p:nvSpPr>
        <p:spPr>
          <a:xfrm>
            <a:off x="609588" y="28271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7" name="Google Shape;857;p60"/>
          <p:cNvSpPr txBox="1"/>
          <p:nvPr/>
        </p:nvSpPr>
        <p:spPr>
          <a:xfrm>
            <a:off x="568788" y="28514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9-2. 제작 기법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60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 기법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p60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46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4" name="Google Shape;864;p61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5" name="Google Shape;865;p61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6" name="Google Shape;866;p61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7" name="Google Shape;867;p61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p61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10-1. Main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9" name="Google Shape;869;p61"/>
          <p:cNvPicPr preferRelativeResize="0"/>
          <p:nvPr/>
        </p:nvPicPr>
        <p:blipFill rotWithShape="1">
          <a:blip r:embed="rId3">
            <a:alphaModFix/>
          </a:blip>
          <a:srcRect b="55269"/>
          <a:stretch/>
        </p:blipFill>
        <p:spPr>
          <a:xfrm>
            <a:off x="3095875" y="662250"/>
            <a:ext cx="2200059" cy="346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1"/>
          <p:cNvPicPr preferRelativeResize="0"/>
          <p:nvPr/>
        </p:nvPicPr>
        <p:blipFill rotWithShape="1">
          <a:blip r:embed="rId3">
            <a:alphaModFix/>
          </a:blip>
          <a:srcRect t="44733"/>
          <a:stretch/>
        </p:blipFill>
        <p:spPr>
          <a:xfrm>
            <a:off x="5427091" y="662251"/>
            <a:ext cx="2200059" cy="4278799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1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2" name="Google Shape;872;p61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47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7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7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3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609588" y="8234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568788" y="8477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1-2. 키워드 선정</a:t>
            </a:r>
            <a:endParaRPr sz="9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134551" y="1171950"/>
            <a:ext cx="63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깔끔한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3445026" y="1670488"/>
            <a:ext cx="63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심플한</a:t>
            </a:r>
            <a:endParaRPr sz="8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4038288" y="1107600"/>
            <a:ext cx="838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아기자기한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4918237" y="1391200"/>
            <a:ext cx="510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밝은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983138" y="905688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신선한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4303525" y="1685250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환상적인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3570950" y="921225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5548813" y="1315750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화려한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5950213" y="1496969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다채로운</a:t>
            </a:r>
            <a:endParaRPr sz="8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089968" y="1930213"/>
            <a:ext cx="838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일상적인</a:t>
            </a:r>
            <a:endParaRPr sz="8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928468" y="2026300"/>
            <a:ext cx="838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특별한</a:t>
            </a:r>
            <a:endParaRPr sz="8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725375" y="1013275"/>
            <a:ext cx="838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활기넘치는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3820950" y="1370175"/>
            <a:ext cx="87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따뜻한</a:t>
            </a:r>
            <a:endParaRPr sz="1200" b="1" i="0" u="none" strike="noStrike" cap="none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2777038" y="1436988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평화로운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6490625" y="1772725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편안한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7129050" y="1516363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모던한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4924175" y="972588"/>
            <a:ext cx="101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감각적인</a:t>
            </a:r>
            <a:endParaRPr sz="1200" b="1" i="0" u="none" strike="noStrike" cap="none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4689637" y="1979300"/>
            <a:ext cx="101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조화로운</a:t>
            </a:r>
            <a:endParaRPr sz="1200" b="1" i="0" u="none" strike="noStrike" cap="none" dirty="0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5263419" y="1658544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함께하는</a:t>
            </a:r>
            <a:endParaRPr sz="800" b="1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3908129" y="2644200"/>
            <a:ext cx="3048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[ 감각적인, 따뜻한, 조화로운 ]</a:t>
            </a:r>
            <a:endParaRPr sz="1300" b="1" i="0" u="none" strike="noStrike" cap="none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5866713" y="1983438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아늑한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6505688" y="1302925"/>
            <a:ext cx="80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친근한</a:t>
            </a:r>
            <a:endParaRPr sz="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025" y="3284575"/>
            <a:ext cx="2779891" cy="156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4">
            <a:alphaModFix/>
          </a:blip>
          <a:srcRect t="21070" b="17871"/>
          <a:stretch/>
        </p:blipFill>
        <p:spPr>
          <a:xfrm>
            <a:off x="4024900" y="3284575"/>
            <a:ext cx="2051699" cy="156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5">
            <a:alphaModFix/>
          </a:blip>
          <a:srcRect t="30593" b="22062"/>
          <a:stretch/>
        </p:blipFill>
        <p:spPr>
          <a:xfrm>
            <a:off x="6157575" y="3284575"/>
            <a:ext cx="2675500" cy="156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기획의도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7" name="Google Shape;877;p62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8" name="Google Shape;878;p62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9" name="Google Shape;879;p62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0" name="Google Shape;880;p62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62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10-1. Main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62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3" name="Google Shape;8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225" y="784700"/>
            <a:ext cx="6256449" cy="396535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2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48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63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0" name="Google Shape;890;p63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1" name="Google Shape;891;p63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2" name="Google Shape;892;p63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3" name="Google Shape;893;p63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10-1. Main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4" name="Google Shape;894;p63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5" name="Google Shape;8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025" y="784700"/>
            <a:ext cx="4277150" cy="407837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3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49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1" name="Google Shape;901;p64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Google Shape;902;p64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3" name="Google Shape;903;p64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Google Shape;904;p64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5" name="Google Shape;905;p64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10-1. Main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6" name="Google Shape;906;p64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7" name="Google Shape;9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600" y="851825"/>
            <a:ext cx="6615049" cy="37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4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50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Google Shape;913;p65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65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65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6" name="Google Shape;916;p65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65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10-1. Main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p65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9" name="Google Shape;9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825" y="809000"/>
            <a:ext cx="4081052" cy="4006349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65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51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5" name="Google Shape;925;p66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6" name="Google Shape;926;p66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7" name="Google Shape;927;p66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8" name="Google Shape;928;p66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9" name="Google Shape;929;p66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10-1. Main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0" name="Google Shape;930;p66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1" name="Google Shape;9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237" y="1205600"/>
            <a:ext cx="6495776" cy="24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66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52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7" name="Google Shape;937;p67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8" name="Google Shape;938;p67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9" name="Google Shape;939;p67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0" name="Google Shape;940;p67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67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10-2. Sub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2" name="Google Shape;9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575" y="662250"/>
            <a:ext cx="2479224" cy="4284774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7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4" name="Google Shape;944;p67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53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9" name="Google Shape;949;p68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68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1" name="Google Shape;951;p68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2" name="Google Shape;952;p68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3" name="Google Shape;953;p68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10-2. Sub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4" name="Google Shape;954;p68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5" name="Google Shape;9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5" y="1607900"/>
            <a:ext cx="6801899" cy="12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68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54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Google Shape;961;p69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2" name="Google Shape;962;p69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3" name="Google Shape;963;p69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69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5" name="Google Shape;965;p69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10-2. Sub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6" name="Google Shape;966;p69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7" name="Google Shape;9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475" y="809000"/>
            <a:ext cx="3820599" cy="4062749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69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55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3" name="Google Shape;973;p70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4" name="Google Shape;974;p70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5" name="Google Shape;975;p70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6" name="Google Shape;976;p70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70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10-3. Detail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8" name="Google Shape;9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175" y="662250"/>
            <a:ext cx="2200051" cy="3997972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9" name="Google Shape;979;p70"/>
          <p:cNvPicPr preferRelativeResize="0"/>
          <p:nvPr/>
        </p:nvPicPr>
        <p:blipFill rotWithShape="1">
          <a:blip r:embed="rId4">
            <a:alphaModFix/>
          </a:blip>
          <a:srcRect t="37432" b="23874"/>
          <a:stretch/>
        </p:blipFill>
        <p:spPr>
          <a:xfrm>
            <a:off x="4325375" y="662250"/>
            <a:ext cx="2219101" cy="145457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0" name="Google Shape;980;p70"/>
          <p:cNvPicPr preferRelativeResize="0"/>
          <p:nvPr/>
        </p:nvPicPr>
        <p:blipFill rotWithShape="1">
          <a:blip r:embed="rId5">
            <a:alphaModFix/>
          </a:blip>
          <a:srcRect t="40487" b="25147"/>
          <a:stretch/>
        </p:blipFill>
        <p:spPr>
          <a:xfrm>
            <a:off x="6613975" y="662248"/>
            <a:ext cx="2219101" cy="119217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1" name="Google Shape;981;p70"/>
          <p:cNvPicPr preferRelativeResize="0"/>
          <p:nvPr/>
        </p:nvPicPr>
        <p:blipFill rotWithShape="1">
          <a:blip r:embed="rId6">
            <a:alphaModFix/>
          </a:blip>
          <a:srcRect t="33471" b="20526"/>
          <a:stretch/>
        </p:blipFill>
        <p:spPr>
          <a:xfrm>
            <a:off x="4328050" y="2176825"/>
            <a:ext cx="2219099" cy="192692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2" name="Google Shape;982;p70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3" name="Google Shape;983;p70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56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8" name="Google Shape;988;p71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9" name="Google Shape;989;p71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0" name="Google Shape;990;p71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1" name="Google Shape;991;p71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2" name="Google Shape;992;p71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10-3. Detail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71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4" name="Google Shape;9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75" y="855450"/>
            <a:ext cx="6801899" cy="36883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5" name="Google Shape;995;p71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57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18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18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4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6122264" y="1954125"/>
            <a:ext cx="1168800" cy="270600"/>
            <a:chOff x="1946114" y="3294675"/>
            <a:chExt cx="1168800" cy="270600"/>
          </a:xfrm>
        </p:grpSpPr>
        <p:sp>
          <p:nvSpPr>
            <p:cNvPr id="155" name="Google Shape;155;p18"/>
            <p:cNvSpPr/>
            <p:nvPr/>
          </p:nvSpPr>
          <p:spPr>
            <a:xfrm>
              <a:off x="1985592" y="3294675"/>
              <a:ext cx="1089900" cy="270600"/>
            </a:xfrm>
            <a:prstGeom prst="roundRect">
              <a:avLst>
                <a:gd name="adj" fmla="val 50000"/>
              </a:avLst>
            </a:prstGeom>
            <a:solidFill>
              <a:srgbClr val="FD82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1946114" y="3316957"/>
              <a:ext cx="11688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Main Target</a:t>
              </a:r>
              <a:endParaRPr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8"/>
          <p:cNvSpPr txBox="1"/>
          <p:nvPr/>
        </p:nvSpPr>
        <p:spPr>
          <a:xfrm>
            <a:off x="6097075" y="2288650"/>
            <a:ext cx="2736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일터이자 안식처를 나만의 취향으로 채워가는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20~30대 재택 근무자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(</a:t>
            </a:r>
            <a:r>
              <a:rPr lang="ko" sz="9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+ 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재택 근무를 겸하는 직장인)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6161742" y="3120745"/>
            <a:ext cx="1089900" cy="270600"/>
          </a:xfrm>
          <a:prstGeom prst="roundRect">
            <a:avLst>
              <a:gd name="adj" fmla="val 50000"/>
            </a:avLst>
          </a:prstGeom>
          <a:solidFill>
            <a:srgbClr val="17110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6122264" y="3143027"/>
            <a:ext cx="11688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 Target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6120951" y="3462625"/>
            <a:ext cx="2712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창업을 시작하며 가게 공간을 꾸미게 된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74151"/>
                </a:solidFill>
                <a:highlight>
                  <a:srgbClr val="F7F7F8"/>
                </a:highlight>
              </a:rPr>
              <a:t>      </a:t>
            </a:r>
            <a:r>
              <a:rPr lang="ko" sz="900" b="1">
                <a:solidFill>
                  <a:srgbClr val="374151"/>
                </a:solidFill>
                <a:highlight>
                  <a:srgbClr val="F7F7F8"/>
                </a:highlight>
              </a:rPr>
              <a:t>신규 </a:t>
            </a:r>
            <a:r>
              <a:rPr lang="ko" sz="900" b="1">
                <a:solidFill>
                  <a:srgbClr val="374151"/>
                </a:solidFill>
                <a:highlight>
                  <a:schemeClr val="lt1"/>
                </a:highlight>
              </a:rPr>
              <a:t>창업자 및 소상공인</a:t>
            </a:r>
            <a:endParaRPr sz="900" b="1">
              <a:solidFill>
                <a:srgbClr val="3F3F3F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125" y="1449449"/>
            <a:ext cx="2136537" cy="36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5261508" y="2616712"/>
            <a:ext cx="280135" cy="261527"/>
            <a:chOff x="4692597" y="3958042"/>
            <a:chExt cx="1033329" cy="898718"/>
          </a:xfrm>
        </p:grpSpPr>
        <p:cxnSp>
          <p:nvCxnSpPr>
            <p:cNvPr id="163" name="Google Shape;163;p18"/>
            <p:cNvCxnSpPr/>
            <p:nvPr/>
          </p:nvCxnSpPr>
          <p:spPr>
            <a:xfrm>
              <a:off x="5277426" y="3958042"/>
              <a:ext cx="448500" cy="448500"/>
            </a:xfrm>
            <a:prstGeom prst="straightConnector1">
              <a:avLst/>
            </a:prstGeom>
            <a:noFill/>
            <a:ln w="38100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18"/>
            <p:cNvCxnSpPr/>
            <p:nvPr/>
          </p:nvCxnSpPr>
          <p:spPr>
            <a:xfrm flipH="1">
              <a:off x="5278346" y="4410360"/>
              <a:ext cx="446400" cy="446400"/>
            </a:xfrm>
            <a:prstGeom prst="straightConnector1">
              <a:avLst/>
            </a:prstGeom>
            <a:noFill/>
            <a:ln w="38100" cap="sq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18"/>
            <p:cNvCxnSpPr/>
            <p:nvPr/>
          </p:nvCxnSpPr>
          <p:spPr>
            <a:xfrm rot="10800000">
              <a:off x="4692597" y="4408367"/>
              <a:ext cx="1025100" cy="0"/>
            </a:xfrm>
            <a:prstGeom prst="straightConnector1">
              <a:avLst/>
            </a:prstGeom>
            <a:noFill/>
            <a:ln w="38100" cap="flat" cmpd="sng">
              <a:solidFill>
                <a:srgbClr val="FD823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6" name="Google Shape;166;p18"/>
          <p:cNvSpPr txBox="1"/>
          <p:nvPr/>
        </p:nvSpPr>
        <p:spPr>
          <a:xfrm>
            <a:off x="1946129" y="3033788"/>
            <a:ext cx="238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혼코노미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2380604" y="2365113"/>
            <a:ext cx="47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3000" b="1">
              <a:solidFill>
                <a:srgbClr val="FD82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1946129" y="3485644"/>
            <a:ext cx="3042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혼자(1인) + 이코노미(economy)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 설정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1946129" y="1901994"/>
            <a:ext cx="3042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Malgun Gothic"/>
                <a:ea typeface="Malgun Gothic"/>
                <a:cs typeface="Malgun Gothic"/>
                <a:sym typeface="Malgun Gothic"/>
              </a:rPr>
              <a:t>“빛을 만들어 세상을 밝히고 따뜻하게 만들자”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0" name="Google Shape;1000;p72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1" name="Google Shape;1001;p72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2" name="Google Shape;1002;p72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3" name="Google Shape;1003;p72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4" name="Google Shape;1004;p72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10-3. Detail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5" name="Google Shape;1005;p72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6" name="Google Shape;1006;p72"/>
          <p:cNvPicPr preferRelativeResize="0"/>
          <p:nvPr/>
        </p:nvPicPr>
        <p:blipFill rotWithShape="1">
          <a:blip r:embed="rId3">
            <a:alphaModFix/>
          </a:blip>
          <a:srcRect t="1009"/>
          <a:stretch/>
        </p:blipFill>
        <p:spPr>
          <a:xfrm>
            <a:off x="3034175" y="848925"/>
            <a:ext cx="4974399" cy="393305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7" name="Google Shape;1007;p72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58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2" name="Google Shape;1012;p73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3" name="Google Shape;1013;p73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4" name="Google Shape;1014;p73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5" name="Google Shape;1015;p73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73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10-3. Detail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73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8" name="Google Shape;1018;p73"/>
          <p:cNvPicPr preferRelativeResize="0"/>
          <p:nvPr/>
        </p:nvPicPr>
        <p:blipFill rotWithShape="1">
          <a:blip r:embed="rId3">
            <a:alphaModFix/>
          </a:blip>
          <a:srcRect b="793"/>
          <a:stretch/>
        </p:blipFill>
        <p:spPr>
          <a:xfrm>
            <a:off x="2316525" y="809000"/>
            <a:ext cx="6158476" cy="411335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9" name="Google Shape;1019;p73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59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Google Shape;1024;p74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5" name="Google Shape;1025;p74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6" name="Google Shape;1026;p74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7" name="Google Shape;1027;p74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74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10-3. Detail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9" name="Google Shape;1029;p74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0" name="Google Shape;10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537" y="809000"/>
            <a:ext cx="4615174" cy="4004176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1" name="Google Shape;1031;p74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60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6" name="Google Shape;1036;p75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7" name="Google Shape;1037;p75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8" name="Google Shape;1038;p75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9" name="Google Shape;1039;p75"/>
          <p:cNvSpPr/>
          <p:nvPr/>
        </p:nvSpPr>
        <p:spPr>
          <a:xfrm>
            <a:off x="609588" y="784700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0" name="Google Shape;1040;p75"/>
          <p:cNvSpPr txBox="1"/>
          <p:nvPr/>
        </p:nvSpPr>
        <p:spPr>
          <a:xfrm>
            <a:off x="568788" y="808991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10-3. Detail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1" name="Google Shape;1041;p75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시안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2" name="Google Shape;1042;p75"/>
          <p:cNvPicPr preferRelativeResize="0"/>
          <p:nvPr/>
        </p:nvPicPr>
        <p:blipFill rotWithShape="1">
          <a:blip r:embed="rId3">
            <a:alphaModFix/>
          </a:blip>
          <a:srcRect b="1068"/>
          <a:stretch/>
        </p:blipFill>
        <p:spPr>
          <a:xfrm>
            <a:off x="2398550" y="809000"/>
            <a:ext cx="6175300" cy="3317251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3" name="Google Shape;1043;p75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61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6"/>
          <p:cNvSpPr txBox="1"/>
          <p:nvPr/>
        </p:nvSpPr>
        <p:spPr>
          <a:xfrm>
            <a:off x="315212" y="1919866"/>
            <a:ext cx="6552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9" name="Google Shape;1049;p76"/>
          <p:cNvCxnSpPr/>
          <p:nvPr/>
        </p:nvCxnSpPr>
        <p:spPr>
          <a:xfrm>
            <a:off x="435850" y="4764900"/>
            <a:ext cx="830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7"/>
          <p:cNvSpPr/>
          <p:nvPr/>
        </p:nvSpPr>
        <p:spPr>
          <a:xfrm>
            <a:off x="225163" y="29082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* 역할분담</a:t>
            </a:r>
            <a:endParaRPr sz="10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55" name="Google Shape;1055;p77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6" name="Google Shape;1056;p77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7" name="Google Shape;1057;p77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8" name="Google Shape;1058;p77"/>
          <p:cNvSpPr txBox="1"/>
          <p:nvPr/>
        </p:nvSpPr>
        <p:spPr>
          <a:xfrm>
            <a:off x="2031175" y="899675"/>
            <a:ext cx="68019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아이템 선정 : 모두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기획서 작성 : 모두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아이디어 스케치 : 원동희(main), 장현정(sub), 한지영 (detail)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프로토타입 : 이기연(main), 정은주(sub), 최연정(detail)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디자인 시안 : 이기연(main), 정은주(sub), 최연정(detail)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프레젠테이션 발표용 및 원고 작성 : 이기연, 장현정, 정은주, 최연정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Malgun Gothic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: 한지영(기획의도~경쟁사 분석), 원동희(제작 방향 도출 및 시안)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19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" name="Google Shape;176;p19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19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19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463" y="970626"/>
            <a:ext cx="815326" cy="9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4">
            <a:alphaModFix/>
          </a:blip>
          <a:srcRect r="21905"/>
          <a:stretch/>
        </p:blipFill>
        <p:spPr>
          <a:xfrm>
            <a:off x="5071750" y="2259238"/>
            <a:ext cx="3761325" cy="2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5">
            <a:alphaModFix/>
          </a:blip>
          <a:srcRect l="9926"/>
          <a:stretch/>
        </p:blipFill>
        <p:spPr>
          <a:xfrm>
            <a:off x="2031175" y="2259238"/>
            <a:ext cx="3453450" cy="23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5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92;p20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93;p20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err="1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일광전구</a:t>
            </a:r>
            <a:endParaRPr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0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20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20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20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메인 페이지</a:t>
            </a:r>
            <a:endParaRPr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187" y="916838"/>
            <a:ext cx="6546674" cy="30389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" name="Google Shape;195;p20"/>
          <p:cNvSpPr/>
          <p:nvPr/>
        </p:nvSpPr>
        <p:spPr>
          <a:xfrm>
            <a:off x="8029575" y="1071575"/>
            <a:ext cx="350100" cy="700200"/>
          </a:xfrm>
          <a:prstGeom prst="rect">
            <a:avLst/>
          </a:prstGeom>
          <a:noFill/>
          <a:ln w="28575" cap="flat" cmpd="sng">
            <a:solidFill>
              <a:srgbClr val="FD82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1954975" y="4238912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메인화면의 슬라이더 영역과 크기가 애매하여 메인 페이지로 이동할 수 있는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로고의 존재를 알아보기 난해</a:t>
            </a:r>
            <a:endParaRPr sz="9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6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1"/>
          <p:cNvCxnSpPr/>
          <p:nvPr/>
        </p:nvCxnSpPr>
        <p:spPr>
          <a:xfrm>
            <a:off x="310491" y="549054"/>
            <a:ext cx="14256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1"/>
          <p:cNvCxnSpPr/>
          <p:nvPr/>
        </p:nvCxnSpPr>
        <p:spPr>
          <a:xfrm>
            <a:off x="371364" y="6525344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21"/>
          <p:cNvCxnSpPr/>
          <p:nvPr/>
        </p:nvCxnSpPr>
        <p:spPr>
          <a:xfrm>
            <a:off x="2031179" y="549054"/>
            <a:ext cx="68019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 l="675" t="1086" b="2750"/>
          <a:stretch/>
        </p:blipFill>
        <p:spPr>
          <a:xfrm>
            <a:off x="2069950" y="923975"/>
            <a:ext cx="5684498" cy="215742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950" y="3182749"/>
            <a:ext cx="5684501" cy="1059076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" name="Google Shape;208;p21"/>
          <p:cNvSpPr/>
          <p:nvPr/>
        </p:nvSpPr>
        <p:spPr>
          <a:xfrm>
            <a:off x="609588" y="899675"/>
            <a:ext cx="1126500" cy="294900"/>
          </a:xfrm>
          <a:prstGeom prst="roundRect">
            <a:avLst>
              <a:gd name="adj" fmla="val 50000"/>
            </a:avLst>
          </a:prstGeom>
          <a:solidFill>
            <a:srgbClr val="FD82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568788" y="923966"/>
            <a:ext cx="1208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메인 페이지</a:t>
            </a:r>
            <a:endParaRPr sz="1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225163" y="267275"/>
            <a:ext cx="14256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11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11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자사 분석</a:t>
            </a:r>
            <a:endParaRPr sz="11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2007363" y="4415250"/>
            <a:ext cx="599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58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•"/>
            </a:pP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알파벳 이니셜로 나열된 카테고리의 구분은 사용자가 그 </a:t>
            </a:r>
            <a:r>
              <a:rPr lang="ko" sz="900" b="1">
                <a:solidFill>
                  <a:srgbClr val="FD82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의미</a:t>
            </a:r>
            <a:r>
              <a:rPr lang="ko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알아채기에 다소 난해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8008569" y="290825"/>
            <a:ext cx="8745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solidFill>
                  <a:srgbClr val="3F3F3F"/>
                </a:solidFill>
              </a:rPr>
              <a:t>7</a:t>
            </a:r>
            <a:r>
              <a:rPr lang="ko" sz="7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ko" sz="700" b="1">
                <a:solidFill>
                  <a:srgbClr val="3F3F3F"/>
                </a:solidFill>
              </a:rPr>
              <a:t>61</a:t>
            </a:r>
            <a:endParaRPr sz="7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3729</Words>
  <Application>Microsoft Office PowerPoint</Application>
  <PresentationFormat>화면 슬라이드 쇼(16:9)</PresentationFormat>
  <Paragraphs>638</Paragraphs>
  <Slides>65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8" baseType="lpstr">
      <vt:lpstr>Malgun Gothic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GGG</cp:lastModifiedBy>
  <cp:revision>1</cp:revision>
  <dcterms:modified xsi:type="dcterms:W3CDTF">2023-05-03T08:44:04Z</dcterms:modified>
</cp:coreProperties>
</file>